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26"/>
  </p:notesMasterIdLst>
  <p:sldIdLst>
    <p:sldId id="256" r:id="rId2"/>
    <p:sldId id="312" r:id="rId3"/>
    <p:sldId id="313" r:id="rId4"/>
    <p:sldId id="258" r:id="rId5"/>
    <p:sldId id="259" r:id="rId6"/>
    <p:sldId id="261" r:id="rId7"/>
    <p:sldId id="300" r:id="rId8"/>
    <p:sldId id="301" r:id="rId9"/>
    <p:sldId id="302" r:id="rId10"/>
    <p:sldId id="262" r:id="rId11"/>
    <p:sldId id="310" r:id="rId12"/>
    <p:sldId id="263" r:id="rId13"/>
    <p:sldId id="303" r:id="rId14"/>
    <p:sldId id="308" r:id="rId15"/>
    <p:sldId id="305" r:id="rId16"/>
    <p:sldId id="309" r:id="rId17"/>
    <p:sldId id="306" r:id="rId18"/>
    <p:sldId id="307" r:id="rId19"/>
    <p:sldId id="264" r:id="rId20"/>
    <p:sldId id="311" r:id="rId21"/>
    <p:sldId id="314" r:id="rId22"/>
    <p:sldId id="304" r:id="rId23"/>
    <p:sldId id="266" r:id="rId24"/>
    <p:sldId id="27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5D5FEF8-1B34-429B-BF85-58C283F77EA5}">
          <p14:sldIdLst>
            <p14:sldId id="256"/>
            <p14:sldId id="312"/>
            <p14:sldId id="313"/>
            <p14:sldId id="258"/>
          </p14:sldIdLst>
        </p14:section>
        <p14:section name="About IllustrisTNG" id="{D75AFBCE-6168-4113-AF3F-E56D0226541E}">
          <p14:sldIdLst>
            <p14:sldId id="259"/>
            <p14:sldId id="261"/>
            <p14:sldId id="300"/>
            <p14:sldId id="301"/>
            <p14:sldId id="302"/>
            <p14:sldId id="262"/>
          </p14:sldIdLst>
        </p14:section>
        <p14:section name="Data Specifications" id="{614FD6B1-9D15-464E-9C32-0DB24978F2CF}">
          <p14:sldIdLst>
            <p14:sldId id="310"/>
            <p14:sldId id="263"/>
            <p14:sldId id="303"/>
            <p14:sldId id="308"/>
            <p14:sldId id="305"/>
            <p14:sldId id="309"/>
            <p14:sldId id="306"/>
            <p14:sldId id="307"/>
            <p14:sldId id="264"/>
          </p14:sldIdLst>
        </p14:section>
        <p14:section name="Practical Exercises" id="{7A1053B0-9CB5-49A3-92CF-AAFAC2BBF78A}">
          <p14:sldIdLst>
            <p14:sldId id="311"/>
            <p14:sldId id="314"/>
            <p14:sldId id="304"/>
            <p14:sldId id="26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D16616-E7A5-4F3B-8695-F2D9C277CAEF}">
  <a:tblStyle styleId="{C5D16616-E7A5-4F3B-8695-F2D9C277CA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350" autoAdjust="0"/>
  </p:normalViewPr>
  <p:slideViewPr>
    <p:cSldViewPr snapToGrid="0">
      <p:cViewPr varScale="1">
        <p:scale>
          <a:sx n="124" d="100"/>
          <a:sy n="124" d="100"/>
        </p:scale>
        <p:origin x="290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workshop was initially developed for the Spring 2024 </a:t>
            </a:r>
            <a:r>
              <a:rPr lang="en-US" dirty="0" err="1"/>
              <a:t>STScI</a:t>
            </a:r>
            <a:r>
              <a:rPr lang="en-US" dirty="0"/>
              <a:t> symposium on ‘Recipes for Star Formation.’ This workshop was delivered by Bryanne McDonough, and the accompanying </a:t>
            </a:r>
            <a:r>
              <a:rPr lang="en-US" dirty="0" err="1"/>
              <a:t>Jupyter</a:t>
            </a:r>
            <a:r>
              <a:rPr lang="en-US" dirty="0"/>
              <a:t> notebooks were co-developed with Olivia Curtis. There are three notebooks in total. The first notebook will require that you request an API key to download data directly from the TNG website. If you just want to get some practice working with simulation data, the </a:t>
            </a:r>
            <a:r>
              <a:rPr lang="en-US" dirty="0" err="1"/>
              <a:t>Github</a:t>
            </a:r>
            <a:r>
              <a:rPr lang="en-US" dirty="0"/>
              <a:t> repository includes the data files that would have been created in the first notebook. If you do not want to request an API key, we still recommend reviewing the content of the first notebook before attempting the other two.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Comments were added to these slides to assist users who did not attend the symposium.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f9c668d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7f9c668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shows a screenshot of the TNG ‘Data Access’ page, which contains links to many helpful sources for working with TNG data: https://www.tng-project.org/data/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the ‘example scripts’ and ‘web-based API’ guides provide many examples for working with TNG data and downloading subsets of data with the API. ‘Background and Important Details’ includes an overview of the simulations, including parameters for the different simulations, scientific cautions, and citation guidelines. ‘</a:t>
            </a:r>
            <a:r>
              <a:rPr lang="en-US" b="1" dirty="0"/>
              <a:t>Data Specifications’ </a:t>
            </a:r>
            <a:r>
              <a:rPr lang="en-US" b="0" dirty="0"/>
              <a:t>is one of the most helpful pages if you regularly work with TNG data. It includes descriptions of all the data types available, the fields available for each particle, galaxy, and halo (including units), a description of the merger trees, and an ever-growing set of supplementary catalogs derived by TNG users.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Web-based Exploration and Analysis tools can provide easy tools for exploring the data. The galaxy/</a:t>
            </a:r>
            <a:r>
              <a:rPr lang="en-US" dirty="0" err="1"/>
              <a:t>subhalo</a:t>
            </a:r>
            <a:r>
              <a:rPr lang="en-US" dirty="0"/>
              <a:t> search enables querying of the galaxy properties that are included in the ‘</a:t>
            </a:r>
            <a:r>
              <a:rPr lang="en-US" dirty="0" err="1"/>
              <a:t>subfind</a:t>
            </a:r>
            <a:r>
              <a:rPr lang="en-US" dirty="0"/>
              <a:t>’ catalog. Relationships between parameters can be explored with the ‘Plot Galaxy/Halo Catalogs’ tool. The ‘Visualize Galaxies and Halos’ tool can be used to visualize many of the particle parameters for both galaxies and halos – also note the ‘I'm really in love with this halo/</a:t>
            </a:r>
            <a:r>
              <a:rPr lang="en-US" dirty="0" err="1"/>
              <a:t>subhalo</a:t>
            </a:r>
            <a:r>
              <a:rPr lang="en-US" dirty="0"/>
              <a:t>! Show me everything about it’ link at the bottom of visualizations, which will visualize many parameters at once. The Browsable API tool can be useful when trying to understand the data structure of the simulation. It’s also helpful when trying to debug your API calls.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Discussion Forum is a resource to discuss issues with the TNG team and other users. The FAQ contains other information that may be of use, and the </a:t>
            </a:r>
            <a:r>
              <a:rPr lang="en-US" dirty="0" err="1"/>
              <a:t>Github</a:t>
            </a:r>
            <a:r>
              <a:rPr lang="en-US" dirty="0"/>
              <a:t> Repository includes scripts in several languages for downloading the simulation data with the API.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want to learn more about how TNG compares to other simulations, check out the ‘Simulation Landscape’ page.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Rarely will an individual user need to download the entire simulation data set (TNG100-1 has 73 TB of data in total). In this section, I will discuss the variety of data products available from the simulation and how the API can be used to download only what you need to work with. Users who need to work with a large portion of the simulation data should reach out the TNG team, as there are options to work on their servers.</a:t>
            </a:r>
            <a:endParaRPr dirty="0"/>
          </a:p>
        </p:txBody>
      </p:sp>
    </p:spTree>
    <p:extLst>
      <p:ext uri="{BB962C8B-B14F-4D97-AF65-F5344CB8AC3E}">
        <p14:creationId xmlns:p14="http://schemas.microsoft.com/office/powerpoint/2010/main" val="2783513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7f9c668d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7f9c668d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a:t>
            </a:r>
            <a:r>
              <a:rPr lang="en-US" dirty="0" err="1"/>
              <a:t>Jupyter</a:t>
            </a:r>
            <a:r>
              <a:rPr lang="en-US" dirty="0"/>
              <a:t> Notebook describes how to use the API to access each of these data types, and explores the structure of them. In the next slides, I will describe each of these further.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group catalogs, along with some supplementary data catalogs, provide a number of properties for simulated galaxies and halos at different redshifts.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the simulation evolves in time, ‘snapshots’ of the particle data will be taken at specific redshifts. ‘Full’ snapshots contain data for every field of every particle in the simulation. Some snapshots only contain a subset of the particle fields; these are only partial snapshots.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Merger trees follow the properties of galaxies and halos between snapshots. They are named merger trees because </a:t>
            </a:r>
            <a:r>
              <a:rPr lang="en-US" dirty="0" err="1"/>
              <a:t>subhalos</a:t>
            </a:r>
            <a:r>
              <a:rPr lang="en-US" dirty="0"/>
              <a:t>/galaxies will merge together over time. The trees trace the properties of the most massive progenitors.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two types of group catalogs:</a:t>
            </a:r>
          </a:p>
          <a:p>
            <a:pPr marL="457200" indent="-298450"/>
            <a:r>
              <a:rPr lang="en-US" dirty="0"/>
              <a:t>The </a:t>
            </a:r>
            <a:r>
              <a:rPr lang="en-US" dirty="0" err="1"/>
              <a:t>FoF</a:t>
            </a:r>
            <a:r>
              <a:rPr lang="en-US" dirty="0"/>
              <a:t> Halos are halos identified by a friends-of-friends algorithm, which identifies all particles that exist within a given ‘linking length’ of each other. These halos are essentially galaxy groups and clusters. For example, a ‘Milky Way’ </a:t>
            </a:r>
            <a:r>
              <a:rPr lang="en-US" dirty="0" err="1"/>
              <a:t>FoF</a:t>
            </a:r>
            <a:r>
              <a:rPr lang="en-US" dirty="0"/>
              <a:t> group would include particles from the Milky Way, its satellites (including the large and small </a:t>
            </a:r>
            <a:r>
              <a:rPr lang="en-US" dirty="0" err="1"/>
              <a:t>magellanic</a:t>
            </a:r>
            <a:r>
              <a:rPr lang="en-US" dirty="0"/>
              <a:t> clouds), its </a:t>
            </a:r>
            <a:r>
              <a:rPr lang="en-US" dirty="0" err="1"/>
              <a:t>circumgalactic</a:t>
            </a:r>
            <a:r>
              <a:rPr lang="en-US" dirty="0"/>
              <a:t> medium, and its dark matter halo.</a:t>
            </a:r>
          </a:p>
          <a:p>
            <a:pPr marL="457200" indent="-298450"/>
            <a:r>
              <a:rPr lang="en-US" dirty="0"/>
              <a:t>The </a:t>
            </a:r>
            <a:r>
              <a:rPr lang="en-US" dirty="0" err="1"/>
              <a:t>Subfind</a:t>
            </a:r>
            <a:r>
              <a:rPr lang="en-US" dirty="0"/>
              <a:t> </a:t>
            </a:r>
            <a:r>
              <a:rPr lang="en-US" dirty="0" err="1"/>
              <a:t>Subhalos</a:t>
            </a:r>
            <a:r>
              <a:rPr lang="en-US" dirty="0"/>
              <a:t> are identified with the </a:t>
            </a:r>
            <a:r>
              <a:rPr lang="en-US" dirty="0" err="1"/>
              <a:t>Subfind</a:t>
            </a:r>
            <a:r>
              <a:rPr lang="en-US" dirty="0"/>
              <a:t> algorithm, which identifies substructure within the </a:t>
            </a:r>
            <a:r>
              <a:rPr lang="en-US" dirty="0" err="1"/>
              <a:t>FoF</a:t>
            </a:r>
            <a:r>
              <a:rPr lang="en-US" dirty="0"/>
              <a:t> halos. Each </a:t>
            </a:r>
            <a:r>
              <a:rPr lang="en-US" dirty="0" err="1"/>
              <a:t>subhalo</a:t>
            </a:r>
            <a:r>
              <a:rPr lang="en-US" dirty="0"/>
              <a:t> is analogous to a galaxy (or dwarf galaxy). </a:t>
            </a:r>
          </a:p>
          <a:p>
            <a:pPr marL="457200" indent="-298450"/>
            <a:endParaRPr lang="en-US" dirty="0"/>
          </a:p>
          <a:p>
            <a:pPr marL="158750" indent="0">
              <a:buNone/>
            </a:pPr>
            <a:r>
              <a:rPr lang="en-US" dirty="0"/>
              <a:t>The group catalogs include parameters aggregated over all particles in a halo or </a:t>
            </a:r>
            <a:r>
              <a:rPr lang="en-US" dirty="0" err="1"/>
              <a:t>subhalo</a:t>
            </a:r>
            <a:r>
              <a:rPr lang="en-US" dirty="0"/>
              <a:t>, including mass, size, absolute magnitude, SFR, and much more. In the Data Specifications, descriptions of how the parameters were computed from the particle data are given alongside the units. </a:t>
            </a:r>
          </a:p>
          <a:p>
            <a:pPr marL="158750" indent="0">
              <a:buNone/>
            </a:pPr>
            <a:endParaRPr lang="en-US" dirty="0"/>
          </a:p>
          <a:p>
            <a:pPr marL="158750" indent="0">
              <a:buNone/>
            </a:pPr>
            <a:r>
              <a:rPr lang="en-US" dirty="0"/>
              <a:t>Each field (parameter) in the group catalogs can be downloaded separately, and each row in the data is for a given halo/</a:t>
            </a:r>
            <a:r>
              <a:rPr lang="en-US" dirty="0" err="1"/>
              <a:t>subhalo</a:t>
            </a:r>
            <a:r>
              <a:rPr lang="en-US" dirty="0"/>
              <a:t>. When making subsamples of TNG data, it is important to keep track of the Halo or </a:t>
            </a:r>
            <a:r>
              <a:rPr lang="en-US" dirty="0" err="1"/>
              <a:t>Subhalo</a:t>
            </a:r>
            <a:r>
              <a:rPr lang="en-US" dirty="0"/>
              <a:t> ID for the halo or </a:t>
            </a:r>
            <a:r>
              <a:rPr lang="en-US" dirty="0" err="1"/>
              <a:t>subhalo</a:t>
            </a:r>
            <a:r>
              <a:rPr lang="en-US" dirty="0"/>
              <a:t>. This ID is just the index into the group catalog. Keeping track of these IDs will help you if you match galaxies back to their entries in the group catalogs, and to entries in some of the supplementary catalogs. </a:t>
            </a:r>
          </a:p>
          <a:p>
            <a:pPr marL="158750" indent="0">
              <a:buNone/>
            </a:pPr>
            <a:endParaRPr lang="en-US" dirty="0"/>
          </a:p>
          <a:p>
            <a:pPr marL="158750" indent="0">
              <a:buNone/>
            </a:pPr>
            <a:r>
              <a:rPr lang="en-US" dirty="0"/>
              <a:t>The slide above includes two examples of entries found in the </a:t>
            </a:r>
            <a:r>
              <a:rPr lang="en-US" dirty="0" err="1"/>
              <a:t>subhalo</a:t>
            </a:r>
            <a:r>
              <a:rPr lang="en-US" dirty="0"/>
              <a:t> catalog. It is important to pay attention to the description of the parameter to understand how it was measured.</a:t>
            </a:r>
          </a:p>
          <a:p>
            <a:pPr marL="158750" indent="0">
              <a:buNone/>
            </a:pPr>
            <a:endParaRPr lang="en-US" dirty="0"/>
          </a:p>
          <a:p>
            <a:pPr marL="158750" indent="0">
              <a:buNone/>
            </a:pPr>
            <a:r>
              <a:rPr lang="en-US" dirty="0"/>
              <a:t>Not shown above, an important parameter to pay attention to is the ‘</a:t>
            </a:r>
            <a:r>
              <a:rPr lang="en-US" dirty="0" err="1"/>
              <a:t>subhalo</a:t>
            </a:r>
            <a:r>
              <a:rPr lang="en-US" dirty="0"/>
              <a:t> flag.’ If this binary parameter is 0, it should generally be excluded from analysis, since it is not cosmological in origin. </a:t>
            </a:r>
          </a:p>
        </p:txBody>
      </p:sp>
    </p:spTree>
    <p:extLst>
      <p:ext uri="{BB962C8B-B14F-4D97-AF65-F5344CB8AC3E}">
        <p14:creationId xmlns:p14="http://schemas.microsoft.com/office/powerpoint/2010/main" val="2036650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Relationships between parameters in the group catalogs can be plotted on the TNG website using the ‘Plot Group Catalog’ tool. </a:t>
            </a:r>
          </a:p>
        </p:txBody>
      </p:sp>
    </p:spTree>
    <p:extLst>
      <p:ext uri="{BB962C8B-B14F-4D97-AF65-F5344CB8AC3E}">
        <p14:creationId xmlns:p14="http://schemas.microsoft.com/office/powerpoint/2010/main" val="55893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the simulation evolves, ‘snapshots’ of the particle data are taken at specified redshifts. Each snapshot includes all the particles with their positions and some other information, but only ‘full’ snapshots contain every field for every particle. There are also ‘</a:t>
            </a:r>
            <a:r>
              <a:rPr lang="en-US" dirty="0" err="1"/>
              <a:t>subboxes</a:t>
            </a:r>
            <a:r>
              <a:rPr lang="en-US" dirty="0"/>
              <a:t>’ which have better time resolution but contain only particles from a smaller volume. Particle-level data can be useful for obtaining parameters not included in the group catalogs or other exercises, like spatially resolved properties. Rarely will a user need to download a full snapshot, which are very large. For example, the z=0 snapshot of TNG100 is 1.7 TB. </a:t>
            </a:r>
          </a:p>
          <a:p>
            <a:pPr marL="158750" indent="0">
              <a:buNone/>
            </a:pPr>
            <a:endParaRPr lang="en-US" dirty="0"/>
          </a:p>
          <a:p>
            <a:pPr marL="158750" indent="0">
              <a:buNone/>
            </a:pPr>
            <a:r>
              <a:rPr lang="en-US" dirty="0"/>
              <a:t>There are two main options for downloading subsets of the particle data:</a:t>
            </a:r>
          </a:p>
          <a:p>
            <a:pPr marL="457200" indent="-298450"/>
            <a:r>
              <a:rPr lang="en-US" dirty="0"/>
              <a:t>Download only specified fields of specified particles from a snapshot.</a:t>
            </a:r>
          </a:p>
          <a:p>
            <a:pPr marL="457200" indent="-298450"/>
            <a:r>
              <a:rPr lang="en-US" dirty="0"/>
              <a:t>Download ‘cutouts’ which include all particles gravitationally bound to a halo or </a:t>
            </a:r>
            <a:r>
              <a:rPr lang="en-US" dirty="0" err="1"/>
              <a:t>subhalo</a:t>
            </a:r>
            <a:r>
              <a:rPr lang="en-US" dirty="0"/>
              <a:t>, for which you can also specify only certain particles and fields.</a:t>
            </a:r>
          </a:p>
          <a:p>
            <a:pPr marL="457200" indent="-298450"/>
            <a:endParaRPr lang="en-US" dirty="0"/>
          </a:p>
          <a:p>
            <a:pPr marL="158750" indent="0">
              <a:buNone/>
            </a:pPr>
            <a:r>
              <a:rPr lang="en-US" dirty="0"/>
              <a:t>Care must be taken when using cutouts to compare to observations, as observations of a galaxy may include parts that are not ‘bound’. One workaround is to download the halo cutout for the </a:t>
            </a:r>
            <a:r>
              <a:rPr lang="en-US" dirty="0" err="1"/>
              <a:t>subhalo</a:t>
            </a:r>
            <a:r>
              <a:rPr lang="en-US" dirty="0"/>
              <a:t> of interest and select particles within a given aperture. </a:t>
            </a:r>
          </a:p>
        </p:txBody>
      </p:sp>
    </p:spTree>
    <p:extLst>
      <p:ext uri="{BB962C8B-B14F-4D97-AF65-F5344CB8AC3E}">
        <p14:creationId xmlns:p14="http://schemas.microsoft.com/office/powerpoint/2010/main" val="177193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Particle-level data for </a:t>
            </a:r>
            <a:r>
              <a:rPr lang="en-US" dirty="0" err="1"/>
              <a:t>subhalo</a:t>
            </a:r>
            <a:r>
              <a:rPr lang="en-US" dirty="0"/>
              <a:t> or halo cutouts can be visualized with the ‘Visualize Galaxies and Halos’ tool. These publication-quality visualizations can be customized with a variety of parameters. On the slide is an edge-on visualization of the gas column density of </a:t>
            </a:r>
            <a:r>
              <a:rPr lang="en-US" dirty="0" err="1"/>
              <a:t>subhalo</a:t>
            </a:r>
            <a:r>
              <a:rPr lang="en-US" dirty="0"/>
              <a:t> 22273 in TNG100-1. The morphology of gas in this </a:t>
            </a:r>
            <a:r>
              <a:rPr lang="en-US" dirty="0" err="1"/>
              <a:t>subhalo</a:t>
            </a:r>
            <a:r>
              <a:rPr lang="en-US" dirty="0"/>
              <a:t> indicates that it recently underwent an interaction but note that the galaxy it interacted with will not be shown because those particles are not bound to this </a:t>
            </a:r>
            <a:r>
              <a:rPr lang="en-US" dirty="0" err="1"/>
              <a:t>subhalo</a:t>
            </a:r>
            <a:r>
              <a:rPr lang="en-US" dirty="0"/>
              <a:t>. </a:t>
            </a:r>
          </a:p>
          <a:p>
            <a:pPr marL="158750" indent="0">
              <a:buNone/>
            </a:pPr>
            <a:endParaRPr lang="en-US" dirty="0"/>
          </a:p>
          <a:p>
            <a:pPr marL="158750" indent="0">
              <a:buNone/>
            </a:pPr>
            <a:r>
              <a:rPr lang="en-US" dirty="0"/>
              <a:t>This can be a great tool for visually inspecting outliers in your data. </a:t>
            </a:r>
          </a:p>
        </p:txBody>
      </p:sp>
    </p:spTree>
    <p:extLst>
      <p:ext uri="{BB962C8B-B14F-4D97-AF65-F5344CB8AC3E}">
        <p14:creationId xmlns:p14="http://schemas.microsoft.com/office/powerpoint/2010/main" val="42051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Merger Trees are another type of data available. A </a:t>
            </a:r>
            <a:r>
              <a:rPr lang="en-US" dirty="0" err="1"/>
              <a:t>subhalo</a:t>
            </a:r>
            <a:r>
              <a:rPr lang="en-US" dirty="0"/>
              <a:t> merger tree tracks a galaxy through previous snapshots by following its most massive progenitor. Each </a:t>
            </a:r>
            <a:r>
              <a:rPr lang="en-US" dirty="0" err="1"/>
              <a:t>subhalo</a:t>
            </a:r>
            <a:r>
              <a:rPr lang="en-US" dirty="0"/>
              <a:t> tree will include fields from the group catalogs as a function of redshift. These can be useful for tracking how galaxy properties have evolved with redshift and understanding the history of individual galaxies. </a:t>
            </a:r>
          </a:p>
          <a:p>
            <a:pPr marL="158750" indent="0">
              <a:buNone/>
            </a:pPr>
            <a:endParaRPr lang="en-US" dirty="0"/>
          </a:p>
          <a:p>
            <a:pPr marL="158750" indent="0">
              <a:buNone/>
            </a:pPr>
            <a:r>
              <a:rPr lang="en-US" dirty="0"/>
              <a:t>Merger tree visualizations are available through the API. In the example above, colored portions of the URL can be altered to find the </a:t>
            </a:r>
            <a:r>
              <a:rPr lang="en-US" dirty="0" err="1"/>
              <a:t>subhalo</a:t>
            </a:r>
            <a:r>
              <a:rPr lang="en-US" dirty="0"/>
              <a:t> ID (green) from a given snapshot (purple) in a given simulation (yellow/orange). The underlined portion of the URL will bring you to a page that gives the group catalog fields, particle cutout files, and merger tree files (including a visualization of the tree). </a:t>
            </a:r>
          </a:p>
          <a:p>
            <a:pPr marL="158750" indent="0">
              <a:buNone/>
            </a:pPr>
            <a:endParaRPr lang="en-US" dirty="0"/>
          </a:p>
          <a:p>
            <a:pPr marL="158750" indent="0">
              <a:buNone/>
            </a:pPr>
            <a:r>
              <a:rPr lang="en-US" dirty="0"/>
              <a:t>The example visualization shows the merger history of the most massive galaxy in TNG100. The most massive progenitor is shown on the left, and the history of galaxies that merged with it are shown to the right. The size of the circles represent the </a:t>
            </a:r>
            <a:r>
              <a:rPr lang="en-US" dirty="0" err="1"/>
              <a:t>subhalo</a:t>
            </a:r>
            <a:r>
              <a:rPr lang="en-US" dirty="0"/>
              <a:t> mass while the color represents the specific SFR.</a:t>
            </a:r>
          </a:p>
          <a:p>
            <a:pPr marL="158750" indent="0">
              <a:buNone/>
            </a:pPr>
            <a:endParaRPr lang="en-US" dirty="0"/>
          </a:p>
          <a:p>
            <a:pPr marL="158750" indent="0">
              <a:buNone/>
            </a:pPr>
            <a:r>
              <a:rPr lang="en-US" dirty="0"/>
              <a:t>The merger tree files are organized as dictionaries, with </a:t>
            </a:r>
            <a:r>
              <a:rPr lang="en-US" dirty="0" err="1"/>
              <a:t>entires</a:t>
            </a:r>
            <a:r>
              <a:rPr lang="en-US" dirty="0"/>
              <a:t> each group catalog field. The entries are arrays, which are ordered such that the most recent snapshot is the </a:t>
            </a:r>
            <a:r>
              <a:rPr lang="en-US" i="1" dirty="0"/>
              <a:t>first </a:t>
            </a:r>
            <a:r>
              <a:rPr lang="en-US" i="0" dirty="0"/>
              <a:t>entry. </a:t>
            </a:r>
            <a:endParaRPr lang="en-US" dirty="0"/>
          </a:p>
        </p:txBody>
      </p:sp>
    </p:spTree>
    <p:extLst>
      <p:ext uri="{BB962C8B-B14F-4D97-AF65-F5344CB8AC3E}">
        <p14:creationId xmlns:p14="http://schemas.microsoft.com/office/powerpoint/2010/main" val="209584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final type of data available are the supplementary catalogs. These catalogs were derived by members of the TNG team or other users, and more are added regularly. These catalogs are often only available for a subset of simulations, redshifts, and </a:t>
            </a:r>
            <a:r>
              <a:rPr lang="en-US" dirty="0" err="1"/>
              <a:t>subhalos</a:t>
            </a:r>
            <a:r>
              <a:rPr lang="en-US" dirty="0"/>
              <a:t>. </a:t>
            </a:r>
          </a:p>
          <a:p>
            <a:pPr marL="158750" indent="0">
              <a:buNone/>
            </a:pPr>
            <a:endParaRPr lang="en-US" dirty="0"/>
          </a:p>
          <a:p>
            <a:pPr marL="158750" indent="0">
              <a:buNone/>
            </a:pPr>
            <a:r>
              <a:rPr lang="en-US" dirty="0"/>
              <a:t>Starred are a few that may be of particular interest for those studying star formation and comparing TNG results to observations. </a:t>
            </a:r>
          </a:p>
          <a:p>
            <a:pPr marL="158750" indent="0">
              <a:buNone/>
            </a:pPr>
            <a:endParaRPr lang="en-US" dirty="0"/>
          </a:p>
          <a:p>
            <a:pPr marL="158750" indent="0">
              <a:buNone/>
            </a:pPr>
            <a:r>
              <a:rPr lang="en-US" dirty="0"/>
              <a:t>Catalog (b), ‘Star Formation Rates’ includes time-averaged star formation rates for </a:t>
            </a:r>
            <a:r>
              <a:rPr lang="en-US" dirty="0" err="1"/>
              <a:t>subhalos</a:t>
            </a:r>
            <a:r>
              <a:rPr lang="en-US" dirty="0"/>
              <a:t>. This catalog computes SFRs based on the initial mass of particles that were formed over the last X </a:t>
            </a:r>
            <a:r>
              <a:rPr lang="en-US" dirty="0" err="1"/>
              <a:t>Myrs</a:t>
            </a:r>
            <a:r>
              <a:rPr lang="en-US" dirty="0"/>
              <a:t>, and these SFRs will be more comparable to those measured in observations than the SFRs given by the group catalogs. </a:t>
            </a:r>
          </a:p>
          <a:p>
            <a:pPr marL="158750" indent="0">
              <a:buNone/>
            </a:pPr>
            <a:r>
              <a:rPr lang="en-US" dirty="0"/>
              <a:t>Catalog (e), ‘Stellar Projected Sizes’ include half-light radii in various bands measured from 2D projections. These will be more comparable to half-light radii/ effective radii that are measured in observations than the half-mass and other types of radial measurements in the group catalogs.</a:t>
            </a:r>
          </a:p>
          <a:p>
            <a:pPr marL="158750" indent="0">
              <a:buNone/>
            </a:pPr>
            <a:r>
              <a:rPr lang="en-US" dirty="0"/>
              <a:t>Catalog (g), ‘Stellar Assembly’ focuses on the relative contributions of stars formed in-situ and ex-situ to the stellar mass of galaxies.</a:t>
            </a:r>
          </a:p>
          <a:p>
            <a:pPr marL="158750" indent="0">
              <a:buNone/>
            </a:pPr>
            <a:r>
              <a:rPr lang="en-US" dirty="0"/>
              <a:t>Catalog (k), ‘SDSS </a:t>
            </a:r>
            <a:r>
              <a:rPr lang="en-US" dirty="0" err="1"/>
              <a:t>ugriz</a:t>
            </a:r>
            <a:r>
              <a:rPr lang="en-US" dirty="0"/>
              <a:t> and UVJ Photometry/Colors with Dust’ derive absolute magnitudes for galaxies that are comparable to those measured with SDSS. They take into account dust obscuration and viewing angle, unlike the absolute magnitudes provided in the group catalogs.</a:t>
            </a:r>
          </a:p>
          <a:p>
            <a:pPr marL="158750" indent="0">
              <a:buNone/>
            </a:pPr>
            <a:r>
              <a:rPr lang="en-US" dirty="0"/>
              <a:t>Catalog (l), ‘SKIRT Synthetic Images and Optical Morphologies’ contains synthetic images of galaxies and morphological parameters, including </a:t>
            </a:r>
            <a:r>
              <a:rPr lang="en-US" dirty="0" err="1"/>
              <a:t>Sersic</a:t>
            </a:r>
            <a:r>
              <a:rPr lang="en-US" dirty="0"/>
              <a:t> indices, derived from those images.</a:t>
            </a:r>
          </a:p>
          <a:p>
            <a:pPr marL="158750" indent="0">
              <a:buNone/>
            </a:pPr>
            <a:r>
              <a:rPr lang="en-US" dirty="0"/>
              <a:t>Catalog (v), ‘JWST-CEERS Mock Galaxy Imaging’ contain mock images of high-redshift TNG50 galaxies that are comparable to observations made by the </a:t>
            </a:r>
            <a:r>
              <a:rPr lang="en-US" dirty="0" err="1"/>
              <a:t>NIRCam</a:t>
            </a:r>
            <a:r>
              <a:rPr lang="en-US" dirty="0"/>
              <a:t> and MIRI instruments on JWST. The mock images are available in the FITS format.</a:t>
            </a:r>
          </a:p>
          <a:p>
            <a:pPr marL="158750" indent="0">
              <a:buNone/>
            </a:pPr>
            <a:r>
              <a:rPr lang="en-US" dirty="0"/>
              <a:t>Catalogs (z) and (4), ‘</a:t>
            </a:r>
            <a:r>
              <a:rPr lang="en-US" dirty="0" err="1"/>
              <a:t>MaNGIA</a:t>
            </a:r>
            <a:r>
              <a:rPr lang="en-US" dirty="0"/>
              <a:t> Mock MANGA IFU Cubes’ and ‘</a:t>
            </a:r>
            <a:r>
              <a:rPr lang="en-US" dirty="0" err="1"/>
              <a:t>iMaNGA</a:t>
            </a:r>
            <a:r>
              <a:rPr lang="en-US" dirty="0"/>
              <a:t> Mock MANGA IFU </a:t>
            </a:r>
            <a:r>
              <a:rPr lang="en-US" dirty="0" err="1"/>
              <a:t>Datacubes</a:t>
            </a:r>
            <a:r>
              <a:rPr lang="en-US" dirty="0"/>
              <a:t>’ contain mock integral field spectroscopy data for 10,000 galaxies in TNG50. The data cubes are meant to emulate integral field unit data from the SDSS </a:t>
            </a:r>
            <a:r>
              <a:rPr lang="en-US" dirty="0" err="1"/>
              <a:t>MaNGA</a:t>
            </a:r>
            <a:r>
              <a:rPr lang="en-US" dirty="0"/>
              <a:t> survey. </a:t>
            </a:r>
          </a:p>
          <a:p>
            <a:pPr marL="158750" indent="0">
              <a:buNone/>
            </a:pPr>
            <a:endParaRPr lang="en-US" dirty="0"/>
          </a:p>
          <a:p>
            <a:pPr marL="158750" indent="0">
              <a:buNone/>
            </a:pPr>
            <a:r>
              <a:rPr lang="en-US" dirty="0"/>
              <a:t>A full list and more details about these catalogs are available at: https://www.tng-project.org/data/docs/specifications/#sec5. Be sure to read the associated papers to understand the methodology and follow the citation requests when using these catalogs.</a:t>
            </a:r>
          </a:p>
        </p:txBody>
      </p:sp>
    </p:spTree>
    <p:extLst>
      <p:ext uri="{BB962C8B-B14F-4D97-AF65-F5344CB8AC3E}">
        <p14:creationId xmlns:p14="http://schemas.microsoft.com/office/powerpoint/2010/main" val="181845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7f9c668d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7f9c668d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some general advice for trouble shooting problems when working with TNG data.</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If you are having trouble using the API to download data, print the URL you are trying to access, check that it is the URL you are expecting, and follow it in your browser. Reduce the URL to </a:t>
            </a:r>
            <a:r>
              <a:rPr lang="en-US" sz="1100" u="sng" dirty="0">
                <a:solidFill>
                  <a:schemeClr val="accent6"/>
                </a:solidFill>
              </a:rPr>
              <a:t>https://www.tng-project.org/api/</a:t>
            </a:r>
            <a:r>
              <a:rPr lang="en-US" sz="1100" u="sng" dirty="0">
                <a:solidFill>
                  <a:schemeClr val="tx2"/>
                </a:solidFill>
              </a:rPr>
              <a:t>[SIMULATION_NAME]</a:t>
            </a:r>
            <a:r>
              <a:rPr lang="en-US" sz="1100" u="sng" dirty="0">
                <a:solidFill>
                  <a:schemeClr val="accent6"/>
                </a:solidFill>
              </a:rPr>
              <a:t>/snapshots/[SNAPSHOT NUMBER</a:t>
            </a:r>
            <a:r>
              <a:rPr lang="en-US" sz="1100" u="none" dirty="0">
                <a:solidFill>
                  <a:schemeClr val="accent6"/>
                </a:solidFill>
              </a:rPr>
              <a:t>]/[HALOS or SUBHALOS]/[HALO OR SUBHALO_ID], fill in the brackets with the simulation name, snapshot number, halos or </a:t>
            </a:r>
            <a:r>
              <a:rPr lang="en-US" sz="1100" u="none" dirty="0" err="1">
                <a:solidFill>
                  <a:schemeClr val="accent6"/>
                </a:solidFill>
              </a:rPr>
              <a:t>subhalos</a:t>
            </a:r>
            <a:r>
              <a:rPr lang="en-US" sz="1100" u="none" dirty="0">
                <a:solidFill>
                  <a:schemeClr val="accent6"/>
                </a:solidFill>
              </a:rPr>
              <a:t>, and the halo/</a:t>
            </a:r>
            <a:r>
              <a:rPr lang="en-US" sz="1100" u="none" dirty="0" err="1">
                <a:solidFill>
                  <a:schemeClr val="accent6"/>
                </a:solidFill>
              </a:rPr>
              <a:t>subhalo</a:t>
            </a:r>
            <a:r>
              <a:rPr lang="en-US" sz="1100" u="none" dirty="0">
                <a:solidFill>
                  <a:schemeClr val="accent6"/>
                </a:solidFill>
              </a:rPr>
              <a:t> ID to see the full list of data products available for a given halo/</a:t>
            </a:r>
            <a:r>
              <a:rPr lang="en-US" sz="1100" u="none" dirty="0" err="1">
                <a:solidFill>
                  <a:schemeClr val="accent6"/>
                </a:solidFill>
              </a:rPr>
              <a:t>subhalo</a:t>
            </a:r>
            <a:r>
              <a:rPr lang="en-US" sz="1100" u="none" dirty="0">
                <a:solidFill>
                  <a:schemeClr val="accent6"/>
                </a:solidFill>
              </a:rPr>
              <a:t> (see the example on slide 17). </a:t>
            </a:r>
          </a:p>
          <a:p>
            <a:pPr marL="628650" lvl="1" indent="-171450" algn="l" rtl="0">
              <a:spcBef>
                <a:spcPts val="0"/>
              </a:spcBef>
              <a:spcAft>
                <a:spcPts val="0"/>
              </a:spcAft>
            </a:pPr>
            <a:r>
              <a:rPr lang="en-US" u="none" dirty="0">
                <a:solidFill>
                  <a:schemeClr val="accent6"/>
                </a:solidFill>
              </a:rPr>
              <a:t>There are cases where certain products are not available for certain halos/</a:t>
            </a:r>
            <a:r>
              <a:rPr lang="en-US" u="none" dirty="0" err="1">
                <a:solidFill>
                  <a:schemeClr val="accent6"/>
                </a:solidFill>
              </a:rPr>
              <a:t>subhalos</a:t>
            </a:r>
            <a:r>
              <a:rPr lang="en-US" u="none" dirty="0">
                <a:solidFill>
                  <a:schemeClr val="accent6"/>
                </a:solidFill>
              </a:rPr>
              <a:t>. For example, the progenitors of some </a:t>
            </a:r>
            <a:r>
              <a:rPr lang="en-US" u="none" dirty="0" err="1">
                <a:solidFill>
                  <a:schemeClr val="accent6"/>
                </a:solidFill>
              </a:rPr>
              <a:t>subhalos</a:t>
            </a:r>
            <a:r>
              <a:rPr lang="en-US" u="none" dirty="0">
                <a:solidFill>
                  <a:schemeClr val="accent6"/>
                </a:solidFill>
              </a:rPr>
              <a:t> cannot be found, and therefore they do not have merger trees.</a:t>
            </a:r>
          </a:p>
          <a:p>
            <a:pPr marL="171450" lvl="0" indent="-171450" algn="l" rtl="0">
              <a:spcBef>
                <a:spcPts val="0"/>
              </a:spcBef>
              <a:spcAft>
                <a:spcPts val="0"/>
              </a:spcAft>
            </a:pPr>
            <a:r>
              <a:rPr lang="en-US" dirty="0"/>
              <a:t>Use the Visualize Galaxies and Halos tool on the TNG website to examine strange outliers. Confirm that the parameters you have identified for the halo/</a:t>
            </a:r>
            <a:r>
              <a:rPr lang="en-US" dirty="0" err="1"/>
              <a:t>subhalo</a:t>
            </a:r>
            <a:r>
              <a:rPr lang="en-US" dirty="0"/>
              <a:t> are in agreement with those in the browser API. </a:t>
            </a:r>
          </a:p>
          <a:p>
            <a:pPr marL="171450" lvl="0" indent="-171450" algn="l" rtl="0">
              <a:spcBef>
                <a:spcPts val="0"/>
              </a:spcBef>
              <a:spcAft>
                <a:spcPts val="0"/>
              </a:spcAft>
            </a:pPr>
            <a:r>
              <a:rPr lang="en-US" dirty="0"/>
              <a:t>Use the Data Specifications page to check your units! Always be careful when the unit contains little </a:t>
            </a:r>
            <a:r>
              <a:rPr lang="en-US" i="1" dirty="0"/>
              <a:t>h</a:t>
            </a:r>
            <a:r>
              <a:rPr lang="en-US" i="0" dirty="0"/>
              <a:t>. To convert, e.g., the box length of TNG100, 75 </a:t>
            </a:r>
            <a:r>
              <a:rPr lang="en-US" i="0" dirty="0" err="1"/>
              <a:t>Mpc</a:t>
            </a:r>
            <a:r>
              <a:rPr lang="en-US" i="0" dirty="0"/>
              <a:t> </a:t>
            </a:r>
            <a:r>
              <a:rPr lang="en-US" i="1" dirty="0"/>
              <a:t>h</a:t>
            </a:r>
            <a:r>
              <a:rPr lang="en-US" i="1" baseline="30000" dirty="0"/>
              <a:t>-1</a:t>
            </a:r>
            <a:r>
              <a:rPr lang="en-US" i="1" baseline="0" dirty="0"/>
              <a:t>, </a:t>
            </a:r>
            <a:r>
              <a:rPr lang="en-US" i="0" baseline="0" dirty="0"/>
              <a:t>to 106.5 </a:t>
            </a:r>
            <a:r>
              <a:rPr lang="en-US" i="0" baseline="0" dirty="0" err="1"/>
              <a:t>Mpc</a:t>
            </a:r>
            <a:r>
              <a:rPr lang="en-US" i="0" baseline="0" dirty="0"/>
              <a:t>, you </a:t>
            </a:r>
            <a:r>
              <a:rPr lang="en-US" i="1" baseline="0" dirty="0"/>
              <a:t>divide</a:t>
            </a:r>
            <a:r>
              <a:rPr lang="en-US" i="0" baseline="0" dirty="0"/>
              <a:t> 75 </a:t>
            </a:r>
            <a:r>
              <a:rPr lang="en-US" i="0" baseline="0" dirty="0" err="1"/>
              <a:t>Mpc</a:t>
            </a:r>
            <a:r>
              <a:rPr lang="en-US" i="0" baseline="0" dirty="0"/>
              <a:t> </a:t>
            </a:r>
            <a:r>
              <a:rPr lang="en-US" i="1" baseline="0" dirty="0"/>
              <a:t>h</a:t>
            </a:r>
            <a:r>
              <a:rPr lang="en-US" i="1" baseline="30000" dirty="0"/>
              <a:t>-1</a:t>
            </a:r>
            <a:r>
              <a:rPr lang="en-US" i="1" baseline="0" dirty="0"/>
              <a:t> </a:t>
            </a:r>
            <a:r>
              <a:rPr lang="en-US" i="0" baseline="0" dirty="0"/>
              <a:t>by </a:t>
            </a:r>
            <a:r>
              <a:rPr lang="en-US" i="1" baseline="0" dirty="0"/>
              <a:t>h </a:t>
            </a:r>
            <a:r>
              <a:rPr lang="en-US" i="0" baseline="0" dirty="0"/>
              <a:t>= 0.6774 (which is given on the Background &amp; Important Details page).</a:t>
            </a:r>
          </a:p>
          <a:p>
            <a:pPr marL="171450" lvl="0" indent="-171450" algn="l" rtl="0">
              <a:spcBef>
                <a:spcPts val="0"/>
              </a:spcBef>
              <a:spcAft>
                <a:spcPts val="0"/>
              </a:spcAft>
            </a:pPr>
            <a:r>
              <a:rPr lang="en-US" i="0" baseline="0" dirty="0"/>
              <a:t>Check the FAQ and the discussion forum to see if your question has already been asked and answered. </a:t>
            </a:r>
            <a:endParaRPr lang="en-US" u="none" dirty="0">
              <a:solidFill>
                <a:schemeClr val="accent6"/>
              </a:solidFill>
            </a:endParaRPr>
          </a:p>
          <a:p>
            <a:pPr marL="457200" lvl="1" indent="0" algn="l" rtl="0">
              <a:spcBef>
                <a:spcPts val="0"/>
              </a:spcBef>
              <a:spcAft>
                <a:spcPts val="0"/>
              </a:spcAft>
              <a:buNone/>
            </a:pPr>
            <a:endParaRPr lang="en-US" u="none" dirty="0">
              <a:solidFill>
                <a:schemeClr val="accent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graphic shows a cross-section from the TNG100 simulation and gives select examples of the types of output that can be obtained from the TNG simulations. </a:t>
            </a:r>
          </a:p>
        </p:txBody>
      </p:sp>
    </p:spTree>
    <p:extLst>
      <p:ext uri="{BB962C8B-B14F-4D97-AF65-F5344CB8AC3E}">
        <p14:creationId xmlns:p14="http://schemas.microsoft.com/office/powerpoint/2010/main" val="3655858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a:t>
            </a:r>
            <a:r>
              <a:rPr lang="en-US" dirty="0" err="1"/>
              <a:t>Github</a:t>
            </a:r>
            <a:r>
              <a:rPr lang="en-US" dirty="0"/>
              <a:t> repository is a series of three notebooks that walk through accessing and using TNG data.</a:t>
            </a:r>
            <a:endParaRPr dirty="0"/>
          </a:p>
        </p:txBody>
      </p:sp>
    </p:spTree>
    <p:extLst>
      <p:ext uri="{BB962C8B-B14F-4D97-AF65-F5344CB8AC3E}">
        <p14:creationId xmlns:p14="http://schemas.microsoft.com/office/powerpoint/2010/main" val="1049715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Included in the </a:t>
            </a:r>
            <a:r>
              <a:rPr lang="en-US" dirty="0" err="1"/>
              <a:t>Github</a:t>
            </a:r>
            <a:r>
              <a:rPr lang="en-US" dirty="0"/>
              <a:t> repository is iapi_TNG.py, which includes various functions for accessing TNG data. You may also want to consider using the API code available at the TNG </a:t>
            </a:r>
            <a:r>
              <a:rPr lang="en-US" dirty="0" err="1"/>
              <a:t>Github</a:t>
            </a:r>
            <a:r>
              <a:rPr lang="en-US" dirty="0"/>
              <a:t> repository: https://github.com/illustristng/. This repository wasn’t available when I first started working with </a:t>
            </a:r>
            <a:r>
              <a:rPr lang="en-US" dirty="0" err="1"/>
              <a:t>Illustris</a:t>
            </a:r>
            <a:r>
              <a:rPr lang="en-US" dirty="0"/>
              <a:t> data as a first-year grad student, so I have my own Python API code that was adapted for TNG from a repository that is no longer available. To download TNG data, you need to request an API key from the TNG website. Once you receive the key, update the headers variable in iapi_TNG.py with your key. If you haven’t received a key, or don’t want to request one, you will not be able to compile all of the code in the first Notebook. However, it may be instructive to read the markdown in Notebook #1 to prepare for the next two notebooks. Notebooks #2 and #3 can be completed without an API key as long as you download the files in </a:t>
            </a:r>
            <a:r>
              <a:rPr lang="en-US" dirty="0" err="1"/>
              <a:t>backup_data</a:t>
            </a:r>
            <a:r>
              <a:rPr lang="en-US" dirty="0"/>
              <a:t>. Some exercises in the first notebook may also be possible to complete using only the backup data. </a:t>
            </a:r>
            <a:endParaRPr dirty="0"/>
          </a:p>
        </p:txBody>
      </p:sp>
    </p:spTree>
    <p:extLst>
      <p:ext uri="{BB962C8B-B14F-4D97-AF65-F5344CB8AC3E}">
        <p14:creationId xmlns:p14="http://schemas.microsoft.com/office/powerpoint/2010/main" val="899403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notebook walks through downloading data using the TNG API and explores the structure of different data types.</a:t>
            </a:r>
          </a:p>
        </p:txBody>
      </p:sp>
    </p:spTree>
    <p:extLst>
      <p:ext uri="{BB962C8B-B14F-4D97-AF65-F5344CB8AC3E}">
        <p14:creationId xmlns:p14="http://schemas.microsoft.com/office/powerpoint/2010/main" val="4083638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e7f9c668d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e7f9c668d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Notebooks 2 and 3 can be completed independently of each other, but require the files in </a:t>
            </a:r>
            <a:r>
              <a:rPr lang="en-US" dirty="0" err="1"/>
              <a:t>backup_data</a:t>
            </a:r>
            <a:r>
              <a:rPr lang="en-US" dirty="0"/>
              <a:t>/ included in the </a:t>
            </a:r>
            <a:r>
              <a:rPr lang="en-US" dirty="0" err="1"/>
              <a:t>Github</a:t>
            </a:r>
            <a:r>
              <a:rPr lang="en-US" dirty="0"/>
              <a:t> repository.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Notebook 2, you will practice identifying the star formation main sequence using data from the </a:t>
            </a:r>
            <a:r>
              <a:rPr lang="en-US" dirty="0" err="1"/>
              <a:t>subhalo</a:t>
            </a:r>
            <a:r>
              <a:rPr lang="en-US" dirty="0"/>
              <a:t> group catalogs and a supplementary catalog.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Notebook 3, you will practice converting scale factors (given in the Merger Trees) to redshifts and lookback times. This can be useful for a variety of exercises, but in this case we use them to obtain luminosity-weighted ages and time-averaged SFRs from particle data.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e7b3cc9d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e7b3cc9d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learning objectives for this workshop and the tutorial notebooks.</a:t>
            </a:r>
            <a:endParaRPr dirty="0"/>
          </a:p>
        </p:txBody>
      </p:sp>
    </p:spTree>
    <p:extLst>
      <p:ext uri="{BB962C8B-B14F-4D97-AF65-F5344CB8AC3E}">
        <p14:creationId xmlns:p14="http://schemas.microsoft.com/office/powerpoint/2010/main" val="941030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information regarding the </a:t>
            </a:r>
            <a:r>
              <a:rPr lang="en-US" dirty="0" err="1"/>
              <a:t>IllustrisTNG</a:t>
            </a:r>
            <a:r>
              <a:rPr lang="en-US" dirty="0"/>
              <a:t> (or just ‘TNG’) simulations can be found on their website: https://www.tng-project.org. I suggest reviewing the Project Description and Data Access pages, and the release papers under their Results section (as well as release papers for the predecessor simulation </a:t>
            </a:r>
            <a:r>
              <a:rPr lang="en-US" dirty="0" err="1"/>
              <a:t>Illustris</a:t>
            </a:r>
            <a:r>
              <a:rPr lang="en-US" dirty="0"/>
              <a:t>, and the documentation for the simulation framework AREPO).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‘Magnetohydrodynamic’ refers to the types of processes that are modeled by the simulation. ‘Cosmological’ refers to the large volume that is simulated, which is meant to simulate a ‘mini Universe’ that includes galaxies within their cosmological contexts (e.g., groups, clusters, cosmic voids).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Hydrodynamic processes (essentially, how cells of gas move and change) are more computationally expensive to model than gravitational forces alone. For that reason, early cosmological simulations were N-body only, meaning that they only modeled the gravitational forces between a number (N) of massive particles. Dark matter, the majority of the matter in our Universe, only interacts via gravity, so N-body simulations were able to successfully capture the distribution of matter in our Universe and test the impact of adopting different cosmological models.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inclusion of hydrodynamics becomes important when considering processes like gas accretion, winds, star formation, metallicity content, and much more. Gravitational forces and dark matter particles are still included, but hydro sims will also include star particles, black hole particles, and gas cells. Star particles are formed out gas cells according to prescriptions that will be discussed later.  In the case of the TNG sims, (supermassive) black hole particles are seeded into halos (i.e., galaxies) once they meet certain criteria.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update between </a:t>
            </a:r>
            <a:r>
              <a:rPr lang="en-US" dirty="0" err="1"/>
              <a:t>Illustris</a:t>
            </a:r>
            <a:r>
              <a:rPr lang="en-US" dirty="0"/>
              <a:t> and </a:t>
            </a:r>
            <a:r>
              <a:rPr lang="en-US" dirty="0" err="1"/>
              <a:t>IllustrisTNG</a:t>
            </a:r>
            <a:r>
              <a:rPr lang="en-US" dirty="0"/>
              <a:t>, seed magnetic fields were attached to the gas cells, and the magnetic terms of the hydrodynamic equations were included in the hydro calculations.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IllustrisTNG</a:t>
            </a:r>
            <a:r>
              <a:rPr lang="en-US" dirty="0"/>
              <a:t> is a suite of simulations with varying resolutions and volumes. Simulators must trade off between volume and resolution when constructing simulations, because both increase the computational demands of the project. The image above includes the three main TNG simulations (TNG100-1, TNG300-1, and TNG50-1), as well as the Illustris-1 simulation. Each of the three main simulations are accompanied by two simulations that use the same model and conditions but are simulated at coarser resolutions (e.g., TNG100-2, TNG100-3, which are not shown above). These coarser simulations enables users to test the resolution-dependence of their results. Each simulation is also accompanied by a ‘Dark’ simulation which only includes dark matter particles and gravity, which can be used for a variety of tests which look at the effect of including hydrodynamic/baryonic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simulation is a cube with periodic boundary conditions (meaning if a galaxy’s motion takes it out of one side of the box it will appear on the opposite side with the same properties). The box lengths are given in the second column of the above table. The simulation identifier corresponds to the rounded box length (e.g., TNG100 has a box length of 110.7 </a:t>
            </a:r>
            <a:r>
              <a:rPr lang="en-US" dirty="0" err="1"/>
              <a:t>Mpc</a:t>
            </a:r>
            <a:r>
              <a:rPr lang="en-US" dirty="0"/>
              <a:t>, so roughly 100 </a:t>
            </a:r>
            <a:r>
              <a:rPr lang="en-US" dirty="0" err="1"/>
              <a:t>Mpc</a:t>
            </a:r>
            <a:r>
              <a:rPr lang="en-US" dirty="0"/>
              <a:t>). N_DM gives the number of dark matter particles included in the simulation, while </a:t>
            </a:r>
            <a:r>
              <a:rPr lang="en-US" dirty="0" err="1"/>
              <a:t>m_DM</a:t>
            </a:r>
            <a:r>
              <a:rPr lang="en-US" dirty="0"/>
              <a:t> gives the mass of each dark matter particle (the ‘mass resolution’). The fifth column, </a:t>
            </a:r>
            <a:r>
              <a:rPr lang="en-US" dirty="0" err="1"/>
              <a:t>m_gas</a:t>
            </a:r>
            <a:r>
              <a:rPr lang="en-US" dirty="0"/>
              <a:t> gives the target mass of the gas cells. </a:t>
            </a:r>
            <a:r>
              <a:rPr lang="en-US" dirty="0" err="1"/>
              <a:t>N_snap</a:t>
            </a:r>
            <a:r>
              <a:rPr lang="en-US" dirty="0"/>
              <a:t> is the number of ‘snapshots’ provided of the simulation, which each correspond to a specific redshift. Lastly, </a:t>
            </a:r>
            <a:r>
              <a:rPr lang="en-US" dirty="0" err="1"/>
              <a:t>N_subfind</a:t>
            </a:r>
            <a:r>
              <a:rPr lang="en-US" dirty="0"/>
              <a:t> is the number of </a:t>
            </a:r>
            <a:r>
              <a:rPr lang="en-US" dirty="0" err="1"/>
              <a:t>subhalos</a:t>
            </a:r>
            <a:r>
              <a:rPr lang="en-US" dirty="0"/>
              <a:t> (galaxies) identified in the final snapshot (z=0).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TNG simulations share much of the same framework as Illustris-1, and TNG100-1 uses the same initial conditions, volume, and resolution. The main difference between these two simulations is the implementation of AGN feedback in the high-accretion mode (which is discussed in the next slide). The distribution of star formation (and, thus, colors) among galaxies in the </a:t>
            </a:r>
            <a:r>
              <a:rPr lang="en-US" dirty="0" err="1"/>
              <a:t>Illustris</a:t>
            </a:r>
            <a:r>
              <a:rPr lang="en-US" dirty="0"/>
              <a:t> simulation did not reproduce the distributions of star formation and colors measured from observed galaxies. If using the </a:t>
            </a:r>
            <a:r>
              <a:rPr lang="en-US" dirty="0" err="1"/>
              <a:t>Illustris</a:t>
            </a:r>
            <a:r>
              <a:rPr lang="en-US" dirty="0"/>
              <a:t> simulation, care should be taken to consider how the AGN feedback and resulting poor agreement between the simulation and observation should be considered.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Refer to the methods papers and references therein for a complete description of the models: http://ui.adsabs.harvard.edu/abs/arXiv:1607.03486, http://ui.adsabs.harvard.edu/abs/arXiv:1703.02970. Here, I provide a simplified overview. </a:t>
            </a:r>
          </a:p>
          <a:p>
            <a:pPr marL="158750" indent="0">
              <a:buNone/>
            </a:pPr>
            <a:endParaRPr lang="en-US" dirty="0"/>
          </a:p>
          <a:p>
            <a:pPr marL="158750" indent="0">
              <a:buNone/>
            </a:pPr>
            <a:r>
              <a:rPr lang="en-US" dirty="0"/>
              <a:t>The simulation begins with only dark matter particles and gas cells (tracked by ‘tracer particles’). Once the gas cells reach a given density threshold (0.13 cm</a:t>
            </a:r>
            <a:r>
              <a:rPr lang="en-US" baseline="30000" dirty="0"/>
              <a:t>-3</a:t>
            </a:r>
            <a:r>
              <a:rPr lang="en-US" dirty="0"/>
              <a:t>), they will form stellar particles stochastically. The mass and metallicity of the stellar particle is dependent on the conditions of its parent gas cell. The minimum mass of a stellar particle is given by the target baryon mass of the simulation, and a single stellar particle represents a </a:t>
            </a:r>
            <a:r>
              <a:rPr lang="en-US" i="1" dirty="0"/>
              <a:t>population</a:t>
            </a:r>
            <a:r>
              <a:rPr lang="en-US" i="0" dirty="0"/>
              <a:t> of stars all formed at the same time. Each stellar particle tracks a number of parameters, including birth position, initial mass, present mass, formation time, luminosity, and more. The stellar particle inherits its metallicity from the parent gas cell. As the simulation evolves, the stellar particle can account for stellar evolution and feedback by adjusting in luminosity and mass, chemically enriching surrounding gas cells, and launching ‘wind’ particles. </a:t>
            </a:r>
          </a:p>
          <a:p>
            <a:pPr marL="158750" indent="0">
              <a:buNone/>
            </a:pPr>
            <a:endParaRPr lang="en-US" i="0" dirty="0"/>
          </a:p>
          <a:p>
            <a:pPr marL="158750" indent="0">
              <a:buNone/>
            </a:pPr>
            <a:r>
              <a:rPr lang="en-US" i="0" dirty="0"/>
              <a:t>If a halo reaches a set halo mass (5 × 10</a:t>
            </a:r>
            <a:r>
              <a:rPr lang="en-US" i="0" baseline="30000" dirty="0"/>
              <a:t>10</a:t>
            </a:r>
            <a:r>
              <a:rPr lang="en-US" i="0" dirty="0"/>
              <a:t> h</a:t>
            </a:r>
            <a:r>
              <a:rPr lang="en-US" i="0" baseline="30000" dirty="0"/>
              <a:t>-1</a:t>
            </a:r>
            <a:r>
              <a:rPr lang="en-US" i="0" dirty="0"/>
              <a:t> M</a:t>
            </a:r>
            <a:r>
              <a:rPr lang="en-US" i="0" baseline="-25000" dirty="0"/>
              <a:t>⊙</a:t>
            </a:r>
            <a:r>
              <a:rPr lang="en-US" i="0" baseline="0" dirty="0"/>
              <a:t>) and does not already contain a black hole (BH) particle, one with M</a:t>
            </a:r>
            <a:r>
              <a:rPr lang="en-US" i="0" baseline="-25000" dirty="0"/>
              <a:t>BH</a:t>
            </a:r>
            <a:r>
              <a:rPr lang="en-US" i="0" baseline="0" dirty="0"/>
              <a:t> = 8 × 10</a:t>
            </a:r>
            <a:r>
              <a:rPr lang="en-US" i="0" baseline="30000" dirty="0"/>
              <a:t>5</a:t>
            </a:r>
            <a:r>
              <a:rPr lang="en-US" i="0" baseline="0" dirty="0"/>
              <a:t>h</a:t>
            </a:r>
            <a:r>
              <a:rPr lang="en-US" i="0" baseline="30000" dirty="0"/>
              <a:t>−1</a:t>
            </a:r>
            <a:r>
              <a:rPr lang="en-US" i="0" baseline="0" dirty="0"/>
              <a:t>M</a:t>
            </a:r>
            <a:r>
              <a:rPr lang="en-US" i="0" baseline="-25000" dirty="0"/>
              <a:t>⊙</a:t>
            </a:r>
            <a:r>
              <a:rPr lang="en-US" i="0" baseline="0" dirty="0"/>
              <a:t> will be seeded at the center of the gravitational potential. The BH particles will grow in mass through mergers (which occur whenever two BH cells encounter each other) or through accretion. There are two accretion modes, the high-accretion ‘quasar’ or ‘thermal’ mode where the accretion rate is set by the Bondi-Hoyle-Lyttleton rate (</a:t>
            </a:r>
            <a:r>
              <a:rPr lang="en-US" i="0" baseline="0" dirty="0" err="1"/>
              <a:t>Mdot</a:t>
            </a:r>
            <a:r>
              <a:rPr lang="en-US" i="0" baseline="-25000" dirty="0" err="1"/>
              <a:t>Bondi</a:t>
            </a:r>
            <a:r>
              <a:rPr lang="en-US" i="1" baseline="0" dirty="0"/>
              <a:t>)</a:t>
            </a:r>
            <a:r>
              <a:rPr lang="en-US" i="0" baseline="0" dirty="0"/>
              <a:t> or the low-accretion ‘kinetic’ mode where accretion is set by the Eddington accretion rate (</a:t>
            </a:r>
            <a:r>
              <a:rPr lang="en-US" i="0" baseline="0" dirty="0" err="1"/>
              <a:t>Mdot</a:t>
            </a:r>
            <a:r>
              <a:rPr lang="en-US" i="0" baseline="-25000" dirty="0" err="1"/>
              <a:t>Edd</a:t>
            </a:r>
            <a:r>
              <a:rPr lang="en-US" i="0" baseline="0" dirty="0"/>
              <a:t>). The BH grows in mass (which is subtracted from the surrounding gas cells) at the Eddington-limited Bondi accretion rate. The high- or low- accretion rate mode determines how feedback is injected into the surrounding galaxy. The cross-over between the two modes occurs when the Eddington ratio (</a:t>
            </a:r>
            <a:r>
              <a:rPr lang="en-US" i="0" baseline="0" dirty="0" err="1"/>
              <a:t>Mdot</a:t>
            </a:r>
            <a:r>
              <a:rPr lang="en-US" i="0" baseline="-25000" dirty="0" err="1"/>
              <a:t>Bondi</a:t>
            </a:r>
            <a:r>
              <a:rPr lang="en-US" i="0" baseline="0" dirty="0"/>
              <a:t>/</a:t>
            </a:r>
            <a:r>
              <a:rPr lang="en-US" i="0" baseline="0" dirty="0" err="1"/>
              <a:t>Mdot</a:t>
            </a:r>
            <a:r>
              <a:rPr lang="en-US" i="0" baseline="-25000" dirty="0" err="1"/>
              <a:t>Edd</a:t>
            </a:r>
            <a:r>
              <a:rPr lang="en-US" i="0" baseline="0" dirty="0"/>
              <a:t>) exceeds a BH-mass dependent threshold. In the low-accretion mode, kinetic energy is injected into the surrounding gas cells, producing a sort of wind. In the high-accretion rate mode, surrounding gas cells are injected with thermal energy. </a:t>
            </a:r>
          </a:p>
          <a:p>
            <a:pPr marL="158750" indent="0">
              <a:buNone/>
            </a:pPr>
            <a:endParaRPr lang="en-US" i="0" baseline="0" dirty="0"/>
          </a:p>
          <a:p>
            <a:pPr marL="158750" indent="0">
              <a:buNone/>
            </a:pPr>
            <a:r>
              <a:rPr lang="en-US" i="0" baseline="0" dirty="0"/>
              <a:t>The main difference between the TNG simulations and the </a:t>
            </a:r>
            <a:r>
              <a:rPr lang="en-US" i="0" baseline="0" dirty="0" err="1"/>
              <a:t>Illustris</a:t>
            </a:r>
            <a:r>
              <a:rPr lang="en-US" i="0" baseline="0" dirty="0"/>
              <a:t> simulations is how the high-accretion mode works. In </a:t>
            </a:r>
            <a:r>
              <a:rPr lang="en-US" i="0" baseline="0" dirty="0" err="1"/>
              <a:t>Illustris</a:t>
            </a:r>
            <a:r>
              <a:rPr lang="en-US" i="0" baseline="0" dirty="0"/>
              <a:t>, the feedback energy was injected into the galaxy’s halo, far from the (central, supermassive) BH. This was intended to mimic the effect of AGN jets but resulted in several discrepancies between observed galaxies and those simulated with </a:t>
            </a:r>
            <a:r>
              <a:rPr lang="en-US" i="0" baseline="0" dirty="0" err="1"/>
              <a:t>Illustris</a:t>
            </a:r>
            <a:r>
              <a:rPr lang="en-US" i="0" baseline="0" dirty="0"/>
              <a:t>.</a:t>
            </a:r>
            <a:endParaRPr lang="en-US" baseline="-25000" dirty="0"/>
          </a:p>
        </p:txBody>
      </p:sp>
    </p:spTree>
    <p:extLst>
      <p:ext uri="{BB962C8B-B14F-4D97-AF65-F5344CB8AC3E}">
        <p14:creationId xmlns:p14="http://schemas.microsoft.com/office/powerpoint/2010/main" val="206449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Simulators must choose several aspects with which to calibrate free parameters in the physical models used by the simulation. Those aspects cannot be used as a test of the simulation’s accuracy, because parameters in the simulation were specifically chosen to result in those aspects. Some of these aspects are discussed on this slide, for more information see https://www.tng-project.org/data/docs/background/#sec3. This section also discusses some of the validation tests that were done, meaning that the simulation accurately reproduced observations in those respects. A key success of the TNG models was the reproduction of the distribution of galaxy colors at z=0, which was not reproduced with the original </a:t>
            </a:r>
            <a:r>
              <a:rPr lang="en-US" dirty="0" err="1"/>
              <a:t>Illustris</a:t>
            </a:r>
            <a:r>
              <a:rPr lang="en-US" dirty="0"/>
              <a:t> model. </a:t>
            </a:r>
          </a:p>
        </p:txBody>
      </p:sp>
    </p:spTree>
    <p:extLst>
      <p:ext uri="{BB962C8B-B14F-4D97-AF65-F5344CB8AC3E}">
        <p14:creationId xmlns:p14="http://schemas.microsoft.com/office/powerpoint/2010/main" val="26210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600"/>
              </a:spcBef>
              <a:spcAft>
                <a:spcPts val="0"/>
              </a:spcAft>
              <a:buNone/>
            </a:pPr>
            <a:r>
              <a:rPr lang="en-US" sz="1100" dirty="0">
                <a:solidFill>
                  <a:schemeClr val="accent6"/>
                </a:solidFill>
                <a:latin typeface="Fira Code"/>
                <a:ea typeface="Fira Code"/>
                <a:cs typeface="Fira Code"/>
                <a:sym typeface="Fira Code"/>
              </a:rPr>
              <a:t>Several cautions must be kept in mind when working with simulated data:</a:t>
            </a:r>
          </a:p>
          <a:p>
            <a:pPr marL="0" lvl="0" indent="0" algn="l" rtl="0">
              <a:spcBef>
                <a:spcPts val="600"/>
              </a:spcBef>
              <a:spcAft>
                <a:spcPts val="0"/>
              </a:spcAft>
              <a:buNone/>
            </a:pPr>
            <a:endParaRPr lang="en-US" sz="1100" dirty="0">
              <a:solidFill>
                <a:schemeClr val="accent6"/>
              </a:solidFill>
              <a:latin typeface="Fira Code"/>
              <a:ea typeface="Fira Code"/>
              <a:cs typeface="Fira Code"/>
              <a:sym typeface="Fira Code"/>
            </a:endParaRPr>
          </a:p>
          <a:p>
            <a:pPr marL="171450" lvl="0" indent="-171450" algn="l" rtl="0">
              <a:spcBef>
                <a:spcPts val="600"/>
              </a:spcBef>
              <a:spcAft>
                <a:spcPts val="0"/>
              </a:spcAft>
            </a:pPr>
            <a:r>
              <a:rPr lang="en-US" sz="1100" dirty="0">
                <a:solidFill>
                  <a:schemeClr val="accent6"/>
                </a:solidFill>
                <a:latin typeface="Fira Code"/>
                <a:ea typeface="Fira Code"/>
                <a:cs typeface="Fira Code"/>
                <a:sym typeface="Fira Code"/>
              </a:rPr>
              <a:t>We have already discussed how the need for a large sample must be balanced with the desire for high spatial resolution. </a:t>
            </a: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171450" lvl="0" indent="-171450" algn="l" rtl="0">
              <a:spcBef>
                <a:spcPts val="600"/>
              </a:spcBef>
              <a:spcAft>
                <a:spcPts val="0"/>
              </a:spcAft>
            </a:pPr>
            <a:r>
              <a:rPr lang="en-US" sz="1100" dirty="0">
                <a:solidFill>
                  <a:schemeClr val="accent6"/>
                </a:solidFill>
                <a:latin typeface="Fira Code"/>
                <a:ea typeface="Fira Code"/>
                <a:cs typeface="Fira Code"/>
                <a:sym typeface="Fira Code"/>
              </a:rPr>
              <a:t>Due to the high mass of simulated particles, the force of gravity between two particles can approach infinity if the distance between those particles becomes small. Thus, simulations impose a ‘gravitational softening radius.’ If the distance between two particles becomes smaller than that radius, the force of gravity is modified such that it can not approach infinity. Physics below that radius are thus not resolved. The minimum spatial resolution researchers should consider is several times the softening radius. Other factors with which to consider when determining if a simulation is resolved is the minimum particle masses and number of particles contained in a galaxy, depending on your use case. </a:t>
            </a: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171450" marR="0" lvl="0" indent="-171450" algn="l" defTabSz="914400" rtl="0" eaLnBrk="1" fontAlgn="auto" latinLnBrk="0" hangingPunct="1">
              <a:lnSpc>
                <a:spcPct val="100000"/>
              </a:lnSpc>
              <a:spcBef>
                <a:spcPts val="600"/>
              </a:spcBef>
              <a:spcAft>
                <a:spcPts val="0"/>
              </a:spcAft>
              <a:buClr>
                <a:srgbClr val="000000"/>
              </a:buClr>
              <a:buSzPts val="1100"/>
              <a:tabLst/>
              <a:defRPr/>
            </a:pPr>
            <a:r>
              <a:rPr lang="en-US" sz="1100" dirty="0">
                <a:solidFill>
                  <a:schemeClr val="accent6"/>
                </a:solidFill>
                <a:latin typeface="Fira Code"/>
                <a:ea typeface="Fira Code"/>
                <a:cs typeface="Fira Code"/>
                <a:sym typeface="Fira Code"/>
              </a:rPr>
              <a:t>When comparing results of simulations to observations, consideration must be given regarding how measurements are made in observations versus how measurements are made in simulations. For example, the absolute magnitudes of galaxies given in the </a:t>
            </a:r>
            <a:r>
              <a:rPr lang="en-US" sz="1100" dirty="0" err="1">
                <a:solidFill>
                  <a:schemeClr val="accent6"/>
                </a:solidFill>
                <a:latin typeface="Fira Code"/>
                <a:ea typeface="Fira Code"/>
                <a:cs typeface="Fira Code"/>
                <a:sym typeface="Fira Code"/>
              </a:rPr>
              <a:t>SubFind</a:t>
            </a:r>
            <a:r>
              <a:rPr lang="en-US" sz="1100" dirty="0">
                <a:solidFill>
                  <a:schemeClr val="accent6"/>
                </a:solidFill>
                <a:latin typeface="Fira Code"/>
                <a:ea typeface="Fira Code"/>
                <a:cs typeface="Fira Code"/>
                <a:sym typeface="Fira Code"/>
              </a:rPr>
              <a:t> group catalogs (which will be discussed in the next section) do not take into account reddening by dust. Thus, I would recommend using the ‘</a:t>
            </a:r>
            <a:r>
              <a:rPr lang="en-US" b="0" i="0" dirty="0">
                <a:solidFill>
                  <a:srgbClr val="333333"/>
                </a:solidFill>
                <a:effectLst/>
                <a:latin typeface="roboto" panose="02000000000000000000" pitchFamily="2" charset="0"/>
              </a:rPr>
              <a:t>SDSS </a:t>
            </a:r>
            <a:r>
              <a:rPr lang="en-US" b="0" i="0" dirty="0" err="1">
                <a:solidFill>
                  <a:srgbClr val="333333"/>
                </a:solidFill>
                <a:effectLst/>
                <a:latin typeface="roboto" panose="02000000000000000000" pitchFamily="2" charset="0"/>
              </a:rPr>
              <a:t>ugriz</a:t>
            </a:r>
            <a:r>
              <a:rPr lang="en-US" b="0" i="0" dirty="0">
                <a:solidFill>
                  <a:srgbClr val="333333"/>
                </a:solidFill>
                <a:effectLst/>
                <a:latin typeface="roboto" panose="02000000000000000000" pitchFamily="2" charset="0"/>
              </a:rPr>
              <a:t> and UVJ Photometry/Colors with Dust’ supplementary catalog when comparing results that use magnitudes. Another example is that the star formation rates (SFRs) for galaxies in the group catalogs only consider the </a:t>
            </a:r>
            <a:r>
              <a:rPr lang="en-US" b="0" i="1" dirty="0">
                <a:solidFill>
                  <a:srgbClr val="333333"/>
                </a:solidFill>
                <a:effectLst/>
                <a:latin typeface="roboto" panose="02000000000000000000" pitchFamily="2" charset="0"/>
              </a:rPr>
              <a:t>instantaneous</a:t>
            </a:r>
            <a:r>
              <a:rPr lang="en-US" b="0" i="0" dirty="0">
                <a:solidFill>
                  <a:srgbClr val="333333"/>
                </a:solidFill>
                <a:effectLst/>
                <a:latin typeface="roboto" panose="02000000000000000000" pitchFamily="2" charset="0"/>
              </a:rPr>
              <a:t> SFR, while observational tracers of star formation rate depend on the presence of young stars, which were formed tens-to-hundreds of </a:t>
            </a:r>
            <a:r>
              <a:rPr lang="en-US" b="0" i="0" dirty="0" err="1">
                <a:solidFill>
                  <a:srgbClr val="333333"/>
                </a:solidFill>
                <a:effectLst/>
                <a:latin typeface="roboto" panose="02000000000000000000" pitchFamily="2" charset="0"/>
              </a:rPr>
              <a:t>Myrs</a:t>
            </a:r>
            <a:r>
              <a:rPr lang="en-US" b="0" i="0" dirty="0">
                <a:solidFill>
                  <a:srgbClr val="333333"/>
                </a:solidFill>
                <a:effectLst/>
                <a:latin typeface="roboto" panose="02000000000000000000" pitchFamily="2" charset="0"/>
              </a:rPr>
              <a:t> ago. </a:t>
            </a:r>
            <a:endParaRPr lang="en-US" sz="1100" dirty="0">
              <a:solidFill>
                <a:schemeClr val="accent6"/>
              </a:solidFill>
              <a:latin typeface="Fira Code"/>
              <a:ea typeface="Fira Code"/>
              <a:cs typeface="Fira Code"/>
              <a:sym typeface="Fira Code"/>
            </a:endParaRP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171450" lvl="0" indent="-171450" algn="l" rtl="0">
              <a:spcBef>
                <a:spcPts val="600"/>
              </a:spcBef>
              <a:spcAft>
                <a:spcPts val="0"/>
              </a:spcAft>
            </a:pPr>
            <a:r>
              <a:rPr lang="en-US" sz="1100" dirty="0">
                <a:solidFill>
                  <a:schemeClr val="accent6"/>
                </a:solidFill>
                <a:latin typeface="Fira Code"/>
                <a:ea typeface="Fira Code"/>
                <a:cs typeface="Fira Code"/>
                <a:sym typeface="Fira Code"/>
              </a:rPr>
              <a:t>Several tensions with observations have been identified. Here are some specific cautions listed on the TNG web page:</a:t>
            </a: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628650" lvl="1" indent="-171450" algn="l" rtl="0">
              <a:spcBef>
                <a:spcPts val="600"/>
              </a:spcBef>
              <a:spcAft>
                <a:spcPts val="0"/>
              </a:spcAft>
            </a:pPr>
            <a:r>
              <a:rPr lang="en-US" sz="1100" dirty="0">
                <a:solidFill>
                  <a:schemeClr val="accent6"/>
                </a:solidFill>
                <a:latin typeface="Fira Code"/>
                <a:ea typeface="Fira Code"/>
                <a:cs typeface="Fira Code"/>
                <a:sym typeface="Fira Code"/>
              </a:rPr>
              <a:t>TNG galaxies may have </a:t>
            </a:r>
            <a:r>
              <a:rPr lang="en-US" sz="1100" b="1" dirty="0">
                <a:solidFill>
                  <a:schemeClr val="accent6"/>
                </a:solidFill>
                <a:latin typeface="Fira Code"/>
                <a:ea typeface="Fira Code"/>
                <a:cs typeface="Fira Code"/>
                <a:sym typeface="Fira Code"/>
              </a:rPr>
              <a:t>a weaker connection between galaxy morphology and color</a:t>
            </a:r>
            <a:r>
              <a:rPr lang="en-US" sz="1100" dirty="0">
                <a:solidFill>
                  <a:schemeClr val="accent6"/>
                </a:solidFill>
                <a:latin typeface="Fira Code"/>
                <a:ea typeface="Fira Code"/>
                <a:cs typeface="Fira Code"/>
                <a:sym typeface="Fira Code"/>
              </a:rPr>
              <a:t> than observed at z∼0, reflected in a possible excess of red disk-like galaxies in the simulations (Rodriguez-Gomez+ 2018, although see </a:t>
            </a:r>
            <a:r>
              <a:rPr lang="en-US" sz="1100" dirty="0" err="1">
                <a:solidFill>
                  <a:schemeClr val="accent6"/>
                </a:solidFill>
                <a:latin typeface="Fira Code"/>
                <a:ea typeface="Fira Code"/>
                <a:cs typeface="Fira Code"/>
                <a:sym typeface="Fira Code"/>
              </a:rPr>
              <a:t>Tacchella</a:t>
            </a:r>
            <a:r>
              <a:rPr lang="en-US" sz="1100" dirty="0">
                <a:solidFill>
                  <a:schemeClr val="accent6"/>
                </a:solidFill>
                <a:latin typeface="Fira Code"/>
                <a:ea typeface="Fira Code"/>
                <a:cs typeface="Fira Code"/>
                <a:sym typeface="Fira Code"/>
              </a:rPr>
              <a:t>+ 2019)</a:t>
            </a:r>
          </a:p>
          <a:p>
            <a:pPr marL="628650" lvl="1" indent="-171450" algn="l" rtl="0">
              <a:spcBef>
                <a:spcPts val="600"/>
              </a:spcBef>
              <a:spcAft>
                <a:spcPts val="0"/>
              </a:spcAft>
            </a:pPr>
            <a:r>
              <a:rPr lang="en-US" sz="1100" dirty="0">
                <a:solidFill>
                  <a:schemeClr val="accent6"/>
                </a:solidFill>
                <a:latin typeface="Fira Code"/>
                <a:ea typeface="Fira Code"/>
                <a:cs typeface="Fira Code"/>
                <a:sym typeface="Fira Code"/>
              </a:rPr>
              <a:t>TNG galaxies exhibit a somewhat sharper trend than observations in </a:t>
            </a:r>
            <a:r>
              <a:rPr lang="en-US" sz="1100" b="1" dirty="0">
                <a:solidFill>
                  <a:schemeClr val="accent6"/>
                </a:solidFill>
                <a:latin typeface="Fira Code"/>
                <a:ea typeface="Fira Code"/>
                <a:cs typeface="Fira Code"/>
                <a:sym typeface="Fira Code"/>
              </a:rPr>
              <a:t>quenched fraction vs. galaxy stellar mass for M⋆∈10</a:t>
            </a:r>
            <a:r>
              <a:rPr lang="en-US" sz="1100" b="1" baseline="30000" dirty="0">
                <a:solidFill>
                  <a:schemeClr val="accent6"/>
                </a:solidFill>
                <a:latin typeface="Fira Code"/>
                <a:ea typeface="Fira Code"/>
                <a:cs typeface="Fira Code"/>
                <a:sym typeface="Fira Code"/>
              </a:rPr>
              <a:t>10−11</a:t>
            </a:r>
            <a:r>
              <a:rPr lang="en-US" sz="1100" b="1" dirty="0">
                <a:solidFill>
                  <a:schemeClr val="accent6"/>
                </a:solidFill>
                <a:latin typeface="Fira Code"/>
                <a:ea typeface="Fira Code"/>
                <a:cs typeface="Fira Code"/>
                <a:sym typeface="Fira Code"/>
              </a:rPr>
              <a:t>M</a:t>
            </a:r>
            <a:r>
              <a:rPr lang="en-US" sz="1100" b="1" baseline="-25000" dirty="0">
                <a:solidFill>
                  <a:schemeClr val="accent6"/>
                </a:solidFill>
                <a:latin typeface="Fira Code"/>
                <a:ea typeface="Fira Code"/>
                <a:cs typeface="Fira Code"/>
                <a:sym typeface="Fira Code"/>
              </a:rPr>
              <a:t>⊙</a:t>
            </a:r>
            <a:r>
              <a:rPr lang="en-US" sz="1100" b="1" dirty="0">
                <a:solidFill>
                  <a:schemeClr val="accent6"/>
                </a:solidFill>
                <a:latin typeface="Fira Code"/>
                <a:ea typeface="Fira Code"/>
                <a:cs typeface="Fira Code"/>
                <a:sym typeface="Fira Code"/>
              </a:rPr>
              <a:t> </a:t>
            </a:r>
            <a:r>
              <a:rPr lang="en-US" sz="1100" dirty="0">
                <a:solidFill>
                  <a:schemeClr val="accent6"/>
                </a:solidFill>
                <a:latin typeface="Fira Code"/>
                <a:ea typeface="Fira Code"/>
                <a:cs typeface="Fira Code"/>
                <a:sym typeface="Fira Code"/>
              </a:rPr>
              <a:t>(</a:t>
            </a:r>
            <a:r>
              <a:rPr lang="en-US" sz="1100" dirty="0" err="1">
                <a:solidFill>
                  <a:schemeClr val="accent6"/>
                </a:solidFill>
                <a:latin typeface="Fira Code"/>
                <a:ea typeface="Fira Code"/>
                <a:cs typeface="Fira Code"/>
                <a:sym typeface="Fira Code"/>
              </a:rPr>
              <a:t>Donnari</a:t>
            </a:r>
            <a:r>
              <a:rPr lang="en-US" sz="1100" dirty="0">
                <a:solidFill>
                  <a:schemeClr val="accent6"/>
                </a:solidFill>
                <a:latin typeface="Fira Code"/>
                <a:ea typeface="Fira Code"/>
                <a:cs typeface="Fira Code"/>
                <a:sym typeface="Fira Code"/>
              </a:rPr>
              <a:t>+ 2019 and </a:t>
            </a:r>
            <a:r>
              <a:rPr lang="en-US" sz="1100" dirty="0" err="1">
                <a:solidFill>
                  <a:schemeClr val="accent6"/>
                </a:solidFill>
                <a:latin typeface="Fira Code"/>
                <a:ea typeface="Fira Code"/>
                <a:cs typeface="Fira Code"/>
                <a:sym typeface="Fira Code"/>
              </a:rPr>
              <a:t>Donnari</a:t>
            </a:r>
            <a:r>
              <a:rPr lang="en-US" sz="1100" dirty="0">
                <a:solidFill>
                  <a:schemeClr val="accent6"/>
                </a:solidFill>
                <a:latin typeface="Fira Code"/>
                <a:ea typeface="Fira Code"/>
                <a:cs typeface="Fira Code"/>
                <a:sym typeface="Fira Code"/>
              </a:rPr>
              <a:t>+ 2020b), and similarly in the </a:t>
            </a:r>
            <a:r>
              <a:rPr lang="en-US" sz="1100" b="1" dirty="0">
                <a:solidFill>
                  <a:schemeClr val="accent6"/>
                </a:solidFill>
                <a:latin typeface="Fira Code"/>
                <a:ea typeface="Fira Code"/>
                <a:cs typeface="Fira Code"/>
                <a:sym typeface="Fira Code"/>
              </a:rPr>
              <a:t>relation between </a:t>
            </a:r>
            <a:r>
              <a:rPr lang="en-US" sz="1100" b="1" dirty="0" err="1">
                <a:solidFill>
                  <a:schemeClr val="accent6"/>
                </a:solidFill>
                <a:latin typeface="Fira Code"/>
                <a:ea typeface="Fira Code"/>
                <a:cs typeface="Fira Code"/>
                <a:sym typeface="Fira Code"/>
              </a:rPr>
              <a:t>sSFR</a:t>
            </a:r>
            <a:r>
              <a:rPr lang="en-US" sz="1100" b="1" dirty="0">
                <a:solidFill>
                  <a:schemeClr val="accent6"/>
                </a:solidFill>
                <a:latin typeface="Fira Code"/>
                <a:ea typeface="Fira Code"/>
                <a:cs typeface="Fira Code"/>
                <a:sym typeface="Fira Code"/>
              </a:rPr>
              <a:t> and M</a:t>
            </a:r>
            <a:r>
              <a:rPr lang="en-US" sz="1100" b="1" baseline="-25000" dirty="0">
                <a:solidFill>
                  <a:schemeClr val="accent6"/>
                </a:solidFill>
                <a:latin typeface="Fira Code"/>
                <a:ea typeface="Fira Code"/>
                <a:cs typeface="Fira Code"/>
                <a:sym typeface="Fira Code"/>
              </a:rPr>
              <a:t>BH</a:t>
            </a:r>
            <a:r>
              <a:rPr lang="en-US" sz="1100" dirty="0">
                <a:solidFill>
                  <a:schemeClr val="accent6"/>
                </a:solidFill>
                <a:latin typeface="Fira Code"/>
                <a:ea typeface="Fira Code"/>
                <a:cs typeface="Fira Code"/>
                <a:sym typeface="Fira Code"/>
              </a:rPr>
              <a:t> at low redshift (Terrazas+ 2020).</a:t>
            </a:r>
          </a:p>
          <a:p>
            <a:pPr marL="628650" lvl="1" indent="-171450" algn="l" rtl="0">
              <a:spcBef>
                <a:spcPts val="600"/>
              </a:spcBef>
              <a:spcAft>
                <a:spcPts val="0"/>
              </a:spcAft>
            </a:pPr>
            <a:r>
              <a:rPr lang="en-US" sz="1100" dirty="0">
                <a:solidFill>
                  <a:schemeClr val="accent6"/>
                </a:solidFill>
                <a:latin typeface="Fira Code"/>
                <a:ea typeface="Fira Code"/>
                <a:cs typeface="Fira Code"/>
                <a:sym typeface="Fira Code"/>
              </a:rPr>
              <a:t>locus of the </a:t>
            </a:r>
            <a:r>
              <a:rPr lang="en-US" sz="1100" b="1" dirty="0">
                <a:solidFill>
                  <a:schemeClr val="accent6"/>
                </a:solidFill>
                <a:latin typeface="Fira Code"/>
                <a:ea typeface="Fira Code"/>
                <a:cs typeface="Fira Code"/>
                <a:sym typeface="Fira Code"/>
              </a:rPr>
              <a:t>galaxy star-forming main sequence </a:t>
            </a:r>
            <a:r>
              <a:rPr lang="en-US" sz="1100" dirty="0">
                <a:solidFill>
                  <a:schemeClr val="accent6"/>
                </a:solidFill>
                <a:latin typeface="Fira Code"/>
                <a:ea typeface="Fira Code"/>
                <a:cs typeface="Fira Code"/>
                <a:sym typeface="Fira Code"/>
              </a:rPr>
              <a:t>is below the face-value observed SFMS at 1≲z≲2, modulo known inconsistencies with e.g. the observed stellar mass function (</a:t>
            </a:r>
            <a:r>
              <a:rPr lang="en-US" sz="1100" dirty="0" err="1">
                <a:solidFill>
                  <a:schemeClr val="accent6"/>
                </a:solidFill>
                <a:latin typeface="Fira Code"/>
                <a:ea typeface="Fira Code"/>
                <a:cs typeface="Fira Code"/>
                <a:sym typeface="Fira Code"/>
              </a:rPr>
              <a:t>Donnari</a:t>
            </a:r>
            <a:r>
              <a:rPr lang="en-US" sz="1100" dirty="0">
                <a:solidFill>
                  <a:schemeClr val="accent6"/>
                </a:solidFill>
                <a:latin typeface="Fira Code"/>
                <a:ea typeface="Fira Code"/>
                <a:cs typeface="Fira Code"/>
                <a:sym typeface="Fira Code"/>
              </a:rPr>
              <a:t>+ 2019a). 	</a:t>
            </a:r>
          </a:p>
          <a:p>
            <a:pPr marL="628650" lvl="1" indent="-171450" algn="l" rtl="0">
              <a:spcBef>
                <a:spcPts val="600"/>
              </a:spcBef>
              <a:spcAft>
                <a:spcPts val="0"/>
              </a:spcAft>
            </a:pPr>
            <a:r>
              <a:rPr lang="en-US" sz="1100" b="1" dirty="0">
                <a:solidFill>
                  <a:schemeClr val="accent6"/>
                </a:solidFill>
                <a:latin typeface="Fira Code"/>
                <a:ea typeface="Fira Code"/>
                <a:cs typeface="Fira Code"/>
                <a:sym typeface="Fira Code"/>
              </a:rPr>
              <a:t>H2 mass content of massive TNG galaxies </a:t>
            </a:r>
            <a:r>
              <a:rPr lang="en-US" sz="1100" dirty="0">
                <a:solidFill>
                  <a:schemeClr val="accent6"/>
                </a:solidFill>
                <a:latin typeface="Fira Code"/>
                <a:ea typeface="Fira Code"/>
                <a:cs typeface="Fira Code"/>
                <a:sym typeface="Fira Code"/>
              </a:rPr>
              <a:t>at z=1−3 may be lower than implied by ALMA observations (Popping+ 2019) and sub-mm galaxy demographics (Hayward+ 2020).</a:t>
            </a: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628650" lvl="1" indent="-171450" algn="l" rtl="0">
              <a:spcBef>
                <a:spcPts val="600"/>
              </a:spcBef>
              <a:spcAft>
                <a:spcPts val="0"/>
              </a:spcAft>
            </a:pPr>
            <a:r>
              <a:rPr lang="en-US" sz="1100" dirty="0" err="1">
                <a:solidFill>
                  <a:schemeClr val="accent6"/>
                </a:solidFill>
                <a:latin typeface="Fira Code"/>
                <a:ea typeface="Fira Code"/>
                <a:cs typeface="Fira Code"/>
                <a:sym typeface="Fira Code"/>
              </a:rPr>
              <a:t>Starbursting</a:t>
            </a:r>
            <a:r>
              <a:rPr lang="en-US" sz="1100" dirty="0">
                <a:solidFill>
                  <a:schemeClr val="accent6"/>
                </a:solidFill>
                <a:latin typeface="Fira Code"/>
                <a:ea typeface="Fira Code"/>
                <a:cs typeface="Fira Code"/>
                <a:sym typeface="Fira Code"/>
              </a:rPr>
              <a:t> galaxies are also not well-reproduced by TNG, likely because it lacks the spatial resolution necessary to model gas flows to the center of galaxies during mergers. (See </a:t>
            </a:r>
            <a:r>
              <a:rPr lang="en-US" sz="1100" dirty="0" err="1">
                <a:solidFill>
                  <a:schemeClr val="accent6"/>
                </a:solidFill>
                <a:latin typeface="Fira Code"/>
                <a:ea typeface="Fira Code"/>
                <a:cs typeface="Fira Code"/>
                <a:sym typeface="Fira Code"/>
              </a:rPr>
              <a:t>Sparre</a:t>
            </a:r>
            <a:r>
              <a:rPr lang="en-US" sz="1100" dirty="0">
                <a:solidFill>
                  <a:schemeClr val="accent6"/>
                </a:solidFill>
                <a:latin typeface="Fira Code"/>
                <a:ea typeface="Fira Code"/>
                <a:cs typeface="Fira Code"/>
                <a:sym typeface="Fira Code"/>
              </a:rPr>
              <a:t> &amp; </a:t>
            </a:r>
            <a:r>
              <a:rPr lang="en-US" sz="1100" dirty="0" err="1">
                <a:solidFill>
                  <a:schemeClr val="accent6"/>
                </a:solidFill>
                <a:latin typeface="Fira Code"/>
                <a:ea typeface="Fira Code"/>
                <a:cs typeface="Fira Code"/>
                <a:sym typeface="Fira Code"/>
              </a:rPr>
              <a:t>Springel</a:t>
            </a:r>
            <a:r>
              <a:rPr lang="en-US" sz="1100" dirty="0">
                <a:solidFill>
                  <a:schemeClr val="accent6"/>
                </a:solidFill>
                <a:latin typeface="Fira Code"/>
                <a:ea typeface="Fira Code"/>
                <a:cs typeface="Fira Code"/>
                <a:sym typeface="Fira Code"/>
              </a:rPr>
              <a:t> 2015, McDonough et al., 2023). </a:t>
            </a:r>
          </a:p>
          <a:p>
            <a:pPr marL="171450" lvl="0" indent="-171450" algn="l" rtl="0">
              <a:spcBef>
                <a:spcPts val="600"/>
              </a:spcBef>
              <a:spcAft>
                <a:spcPts val="0"/>
              </a:spcAft>
            </a:pPr>
            <a:endParaRPr lang="en-US" sz="1100" dirty="0">
              <a:solidFill>
                <a:schemeClr val="accent6"/>
              </a:solidFill>
              <a:latin typeface="Fira Code"/>
              <a:ea typeface="Fira Code"/>
              <a:cs typeface="Fira Code"/>
              <a:sym typeface="Fira Code"/>
            </a:endParaRPr>
          </a:p>
          <a:p>
            <a:pPr marL="171450" marR="0" lvl="0" indent="-171450" algn="l" defTabSz="914400" rtl="0" eaLnBrk="1" fontAlgn="auto" latinLnBrk="0" hangingPunct="1">
              <a:lnSpc>
                <a:spcPct val="100000"/>
              </a:lnSpc>
              <a:spcBef>
                <a:spcPts val="600"/>
              </a:spcBef>
              <a:spcAft>
                <a:spcPts val="0"/>
              </a:spcAft>
              <a:buClr>
                <a:srgbClr val="000000"/>
              </a:buClr>
              <a:buSzPts val="1100"/>
              <a:tabLst/>
              <a:defRPr/>
            </a:pPr>
            <a:r>
              <a:rPr lang="en-US" sz="1100" dirty="0">
                <a:solidFill>
                  <a:schemeClr val="accent6"/>
                </a:solidFill>
                <a:latin typeface="Fira Code"/>
                <a:ea typeface="Fira Code"/>
                <a:cs typeface="Fira Code"/>
                <a:sym typeface="Fira Code"/>
              </a:rPr>
              <a:t>Lastly, simulations do not necessarily represent reality. They implement a number of physical models drawn from various astrophysical subfields and simulations must make a number of assumptions regarding physical processes that cannot be directly modeled because they occur on scales smaller than the simulation resolution. </a:t>
            </a:r>
            <a:endParaRPr lang="en-US" dirty="0"/>
          </a:p>
        </p:txBody>
      </p:sp>
    </p:spTree>
    <p:extLst>
      <p:ext uri="{BB962C8B-B14F-4D97-AF65-F5344CB8AC3E}">
        <p14:creationId xmlns:p14="http://schemas.microsoft.com/office/powerpoint/2010/main" val="60945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92" name="Google Shape;92;p6"/>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93" name="Google Shape;93;p6"/>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94" name="Google Shape;94;p6"/>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95" name="Google Shape;95;p6"/>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96" name="Google Shape;96;p6"/>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97" name="Google Shape;97;p6"/>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98" name="Google Shape;98;p6"/>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99" name="Google Shape;99;p6"/>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00" name="Google Shape;100;p6"/>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01" name="Google Shape;101;p6"/>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02" name="Google Shape;102;p6"/>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03" name="Google Shape;103;p6"/>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04" name="Google Shape;104;p6"/>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105" name="Google Shape;105;p6"/>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1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txBox="1">
            <a:spLocks noGrp="1"/>
          </p:cNvSpPr>
          <p:nvPr>
            <p:ph type="subTitle" idx="1"/>
          </p:nvPr>
        </p:nvSpPr>
        <p:spPr>
          <a:xfrm>
            <a:off x="3443750" y="3621269"/>
            <a:ext cx="5010300" cy="5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234" name="Google Shape;234;p15"/>
          <p:cNvSpPr txBox="1">
            <a:spLocks noGrp="1"/>
          </p:cNvSpPr>
          <p:nvPr>
            <p:ph type="subTitle" idx="2"/>
          </p:nvPr>
        </p:nvSpPr>
        <p:spPr>
          <a:xfrm>
            <a:off x="3051250" y="2638350"/>
            <a:ext cx="5010300" cy="5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235" name="Google Shape;235;p15"/>
          <p:cNvSpPr txBox="1">
            <a:spLocks noGrp="1"/>
          </p:cNvSpPr>
          <p:nvPr>
            <p:ph type="subTitle" idx="3"/>
          </p:nvPr>
        </p:nvSpPr>
        <p:spPr>
          <a:xfrm>
            <a:off x="3051250" y="2330425"/>
            <a:ext cx="5010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solidFill>
                  <a:schemeClr val="lt2"/>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36" name="Google Shape;236;p15"/>
          <p:cNvSpPr txBox="1">
            <a:spLocks noGrp="1"/>
          </p:cNvSpPr>
          <p:nvPr>
            <p:ph type="subTitle" idx="4"/>
          </p:nvPr>
        </p:nvSpPr>
        <p:spPr>
          <a:xfrm>
            <a:off x="2624725" y="1655450"/>
            <a:ext cx="5010300" cy="5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237" name="Google Shape;237;p15"/>
          <p:cNvSpPr txBox="1">
            <a:spLocks noGrp="1"/>
          </p:cNvSpPr>
          <p:nvPr>
            <p:ph type="subTitle" idx="5"/>
          </p:nvPr>
        </p:nvSpPr>
        <p:spPr>
          <a:xfrm>
            <a:off x="2624725" y="1347525"/>
            <a:ext cx="5010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solidFill>
                  <a:schemeClr val="accent1"/>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38" name="Google Shape;238;p15"/>
          <p:cNvSpPr txBox="1">
            <a:spLocks noGrp="1"/>
          </p:cNvSpPr>
          <p:nvPr>
            <p:ph type="subTitle" idx="6"/>
          </p:nvPr>
        </p:nvSpPr>
        <p:spPr>
          <a:xfrm>
            <a:off x="3443750" y="3313350"/>
            <a:ext cx="5010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39" name="Google Shape;239;p1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240" name="Google Shape;240;p1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241" name="Google Shape;241;p1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242" name="Google Shape;242;p1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43" name="Google Shape;243;p1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44" name="Google Shape;244;p1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45" name="Google Shape;245;p1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46" name="Google Shape;246;p1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47" name="Google Shape;247;p1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48" name="Google Shape;248;p1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9" name="Google Shape;249;p1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0" name="Google Shape;250;p1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51" name="Google Shape;251;p1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52" name="Google Shape;252;p1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53" name="Google Shape;253;p15"/>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333"/>
        <p:cNvGrpSpPr/>
        <p:nvPr/>
      </p:nvGrpSpPr>
      <p:grpSpPr>
        <a:xfrm>
          <a:off x="0" y="0"/>
          <a:ext cx="0" cy="0"/>
          <a:chOff x="0" y="0"/>
          <a:chExt cx="0" cy="0"/>
        </a:xfrm>
      </p:grpSpPr>
      <p:sp>
        <p:nvSpPr>
          <p:cNvPr id="334" name="Google Shape;334;p1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txBox="1">
            <a:spLocks noGrp="1"/>
          </p:cNvSpPr>
          <p:nvPr>
            <p:ph type="body" idx="1"/>
          </p:nvPr>
        </p:nvSpPr>
        <p:spPr>
          <a:xfrm>
            <a:off x="3306200" y="2227588"/>
            <a:ext cx="4694400" cy="7518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1"/>
              </a:buClr>
              <a:buSzPts val="1200"/>
              <a:buChar char="∗"/>
              <a:defRPr/>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337" name="Google Shape;337;p1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38" name="Google Shape;338;p1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39" name="Google Shape;339;p1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40" name="Google Shape;340;p1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41" name="Google Shape;341;p1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42" name="Google Shape;342;p1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43" name="Google Shape;343;p1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44" name="Google Shape;344;p1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45" name="Google Shape;345;p1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46" name="Google Shape;346;p1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47" name="Google Shape;347;p1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48" name="Google Shape;348;p1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49" name="Google Shape;349;p1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50" name="Google Shape;350;p1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351" name="Google Shape;351;p19"/>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2" name="Google Shape;352;p19"/>
          <p:cNvSpPr txBox="1">
            <a:spLocks noGrp="1"/>
          </p:cNvSpPr>
          <p:nvPr>
            <p:ph type="title" idx="2" hasCustomPrompt="1"/>
          </p:nvPr>
        </p:nvSpPr>
        <p:spPr>
          <a:xfrm flipH="1">
            <a:off x="2091200" y="2372263"/>
            <a:ext cx="12150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53" name="Google Shape;353;p19"/>
          <p:cNvSpPr txBox="1">
            <a:spLocks noGrp="1"/>
          </p:cNvSpPr>
          <p:nvPr>
            <p:ph type="body" idx="3"/>
          </p:nvPr>
        </p:nvSpPr>
        <p:spPr>
          <a:xfrm>
            <a:off x="3739600" y="3164425"/>
            <a:ext cx="4694400" cy="7518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1"/>
              </a:buClr>
              <a:buSzPts val="1200"/>
              <a:buChar char="∗"/>
              <a:defRPr/>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354" name="Google Shape;354;p19"/>
          <p:cNvSpPr txBox="1">
            <a:spLocks noGrp="1"/>
          </p:cNvSpPr>
          <p:nvPr>
            <p:ph type="title" idx="4" hasCustomPrompt="1"/>
          </p:nvPr>
        </p:nvSpPr>
        <p:spPr>
          <a:xfrm flipH="1">
            <a:off x="2524600" y="3309175"/>
            <a:ext cx="12150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55" name="Google Shape;355;p19"/>
          <p:cNvSpPr txBox="1">
            <a:spLocks noGrp="1"/>
          </p:cNvSpPr>
          <p:nvPr>
            <p:ph type="subTitle" idx="5"/>
          </p:nvPr>
        </p:nvSpPr>
        <p:spPr>
          <a:xfrm>
            <a:off x="1672200" y="1245150"/>
            <a:ext cx="5922000" cy="54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95"/>
        <p:cNvGrpSpPr/>
        <p:nvPr/>
      </p:nvGrpSpPr>
      <p:grpSpPr>
        <a:xfrm>
          <a:off x="0" y="0"/>
          <a:ext cx="0" cy="0"/>
          <a:chOff x="0" y="0"/>
          <a:chExt cx="0" cy="0"/>
        </a:xfrm>
      </p:grpSpPr>
      <p:sp>
        <p:nvSpPr>
          <p:cNvPr id="396" name="Google Shape;396;p22"/>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txBox="1">
            <a:spLocks noGrp="1"/>
          </p:cNvSpPr>
          <p:nvPr>
            <p:ph type="ctrTitle"/>
          </p:nvPr>
        </p:nvSpPr>
        <p:spPr>
          <a:xfrm>
            <a:off x="1139125" y="582056"/>
            <a:ext cx="3064500" cy="53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5200"/>
              <a:buN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9" name="Google Shape;399;p22"/>
          <p:cNvSpPr txBox="1">
            <a:spLocks noGrp="1"/>
          </p:cNvSpPr>
          <p:nvPr>
            <p:ph type="subTitle" idx="1"/>
          </p:nvPr>
        </p:nvSpPr>
        <p:spPr>
          <a:xfrm>
            <a:off x="2064825" y="1695725"/>
            <a:ext cx="3720600" cy="7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0" name="Google Shape;400;p22"/>
          <p:cNvSpPr txBox="1">
            <a:spLocks noGrp="1"/>
          </p:cNvSpPr>
          <p:nvPr>
            <p:ph type="subTitle" idx="2"/>
          </p:nvPr>
        </p:nvSpPr>
        <p:spPr>
          <a:xfrm>
            <a:off x="1570575" y="1261025"/>
            <a:ext cx="4572000" cy="4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20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1" name="Google Shape;401;p2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02" name="Google Shape;402;p2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03" name="Google Shape;403;p2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04" name="Google Shape;404;p2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05" name="Google Shape;405;p2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06" name="Google Shape;406;p2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7" name="Google Shape;407;p2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08" name="Google Shape;408;p2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09" name="Google Shape;409;p2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10" name="Google Shape;410;p2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11" name="Google Shape;411;p2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12" name="Google Shape;412;p2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13" name="Google Shape;413;p2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14" name="Google Shape;414;p2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415" name="Google Shape;415;p22"/>
          <p:cNvSpPr txBox="1"/>
          <p:nvPr/>
        </p:nvSpPr>
        <p:spPr>
          <a:xfrm>
            <a:off x="2912425" y="3087263"/>
            <a:ext cx="4418100" cy="6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accent3"/>
                </a:solidFill>
                <a:latin typeface="Fira Code"/>
                <a:ea typeface="Fira Code"/>
                <a:cs typeface="Fira Code"/>
                <a:sym typeface="Fira Code"/>
              </a:rPr>
              <a:t>CREDITS: This presentation template was created by </a:t>
            </a:r>
            <a:r>
              <a:rPr lang="en" sz="1200" b="1">
                <a:solidFill>
                  <a:schemeClr val="accent3"/>
                </a:solidFill>
                <a:uFill>
                  <a:noFill/>
                </a:uFill>
                <a:latin typeface="Fira Code"/>
                <a:ea typeface="Fira Code"/>
                <a:cs typeface="Fira Code"/>
                <a:sym typeface="Fira Code"/>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Fira Code"/>
                <a:ea typeface="Fira Code"/>
                <a:cs typeface="Fira Code"/>
                <a:sym typeface="Fira Code"/>
              </a:rPr>
              <a:t>, including icons by </a:t>
            </a:r>
            <a:r>
              <a:rPr lang="en" sz="1200" b="1">
                <a:solidFill>
                  <a:schemeClr val="accent3"/>
                </a:solidFill>
                <a:uFill>
                  <a:noFill/>
                </a:u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Fira Code"/>
                <a:ea typeface="Fira Code"/>
                <a:cs typeface="Fira Code"/>
                <a:sym typeface="Fira Code"/>
              </a:rPr>
              <a:t>, and infographics &amp; images by </a:t>
            </a:r>
            <a:r>
              <a:rPr lang="en" sz="1200" b="1">
                <a:solidFill>
                  <a:schemeClr val="accent3"/>
                </a:solidFill>
                <a:uFill>
                  <a:noFill/>
                </a:uFill>
                <a:latin typeface="Fira Code"/>
                <a:ea typeface="Fira Code"/>
                <a:cs typeface="Fira Code"/>
                <a:sym typeface="Fira Code"/>
                <a:hlinkClick r:id="rId4">
                  <a:extLst>
                    <a:ext uri="{A12FA001-AC4F-418D-AE19-62706E023703}">
                      <ahyp:hlinkClr xmlns:ahyp="http://schemas.microsoft.com/office/drawing/2018/hyperlinkcolor" val="tx"/>
                    </a:ext>
                  </a:extLst>
                </a:hlinkClick>
              </a:rPr>
              <a:t>Freepik</a:t>
            </a:r>
            <a:endParaRPr sz="1200" b="1" u="sng">
              <a:solidFill>
                <a:schemeClr val="accent3"/>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1" r:id="rId7"/>
    <p:sldLayoutId id="2147483665"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tng-project.org/dat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166234"/>
            <a:ext cx="7442376" cy="16741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kern="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Exploring </a:t>
            </a:r>
            <a:r>
              <a:rPr lang="en-US" sz="2800" kern="0" dirty="0" err="1">
                <a:solidFill>
                  <a:schemeClr val="tx2"/>
                </a:solidFill>
                <a:effectLst/>
                <a:latin typeface="Fira Code" panose="020B0809050000020004" pitchFamily="49" charset="0"/>
                <a:ea typeface="Fira Code" panose="020B0809050000020004" pitchFamily="49" charset="0"/>
                <a:cs typeface="Fira Code" panose="020B0809050000020004" pitchFamily="49" charset="0"/>
              </a:rPr>
              <a:t>IllustrisTNG</a:t>
            </a:r>
            <a:r>
              <a:rPr lang="en-US" sz="2800" kern="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simulations to derive </a:t>
            </a:r>
            <a:r>
              <a:rPr lang="en-US" sz="2800" kern="0" dirty="0">
                <a:solidFill>
                  <a:schemeClr val="bg2"/>
                </a:solidFill>
                <a:effectLst/>
                <a:latin typeface="Fira Code" panose="020B0809050000020004" pitchFamily="49" charset="0"/>
                <a:ea typeface="Fira Code" panose="020B0809050000020004" pitchFamily="49" charset="0"/>
                <a:cs typeface="Fira Code" panose="020B0809050000020004" pitchFamily="49" charset="0"/>
              </a:rPr>
              <a:t>observationally comparable </a:t>
            </a:r>
            <a:r>
              <a:rPr lang="en-US" sz="2800" kern="0" dirty="0">
                <a:solidFill>
                  <a:schemeClr val="accent2"/>
                </a:solidFill>
                <a:effectLst/>
                <a:latin typeface="Fira Code" panose="020B0809050000020004" pitchFamily="49" charset="0"/>
                <a:ea typeface="Fira Code" panose="020B0809050000020004" pitchFamily="49" charset="0"/>
                <a:cs typeface="Fira Code" panose="020B0809050000020004" pitchFamily="49" charset="0"/>
              </a:rPr>
              <a:t>star formation rates </a:t>
            </a:r>
            <a:r>
              <a:rPr lang="en-US" sz="2800" kern="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(and </a:t>
            </a:r>
            <a:r>
              <a:rPr lang="en-US" sz="2800" kern="0" dirty="0">
                <a:solidFill>
                  <a:schemeClr val="accent1"/>
                </a:solidFill>
                <a:effectLst/>
                <a:latin typeface="Fira Code" panose="020B0809050000020004" pitchFamily="49" charset="0"/>
                <a:ea typeface="Fira Code" panose="020B0809050000020004" pitchFamily="49" charset="0"/>
                <a:cs typeface="Fira Code" panose="020B0809050000020004" pitchFamily="49" charset="0"/>
              </a:rPr>
              <a:t>metallicities</a:t>
            </a:r>
            <a:r>
              <a:rPr lang="en-US" sz="2800" kern="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a:t>
            </a:r>
            <a:endParaRPr lang="en-US" sz="2800" dirty="0">
              <a:solidFill>
                <a:schemeClr val="accent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59" name="Google Shape;459;p27"/>
          <p:cNvSpPr txBox="1">
            <a:spLocks noGrp="1"/>
          </p:cNvSpPr>
          <p:nvPr>
            <p:ph type="subTitle" idx="1"/>
          </p:nvPr>
        </p:nvSpPr>
        <p:spPr>
          <a:xfrm>
            <a:off x="2079024" y="2941589"/>
            <a:ext cx="6202800"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Bryanne McDonough &amp; Olivia Curtis &gt;</a:t>
            </a:r>
            <a:endParaRPr dirty="0"/>
          </a:p>
        </p:txBody>
      </p:sp>
      <p:grpSp>
        <p:nvGrpSpPr>
          <p:cNvPr id="462" name="Google Shape;462;p27"/>
          <p:cNvGrpSpPr/>
          <p:nvPr/>
        </p:nvGrpSpPr>
        <p:grpSpPr>
          <a:xfrm>
            <a:off x="1413525" y="1759900"/>
            <a:ext cx="506100" cy="2444350"/>
            <a:chOff x="1413525" y="1759900"/>
            <a:chExt cx="506100" cy="2444350"/>
          </a:xfrm>
        </p:grpSpPr>
        <p:cxnSp>
          <p:nvCxnSpPr>
            <p:cNvPr id="463" name="Google Shape;463;p27"/>
            <p:cNvCxnSpPr/>
            <p:nvPr/>
          </p:nvCxnSpPr>
          <p:spPr>
            <a:xfrm>
              <a:off x="1552225" y="1759900"/>
              <a:ext cx="0" cy="1763400"/>
            </a:xfrm>
            <a:prstGeom prst="straightConnector1">
              <a:avLst/>
            </a:prstGeom>
            <a:noFill/>
            <a:ln w="9525" cap="flat" cmpd="sng">
              <a:solidFill>
                <a:schemeClr val="accent4"/>
              </a:solidFill>
              <a:prstDash val="solid"/>
              <a:round/>
              <a:headEnd type="none" w="med" len="med"/>
              <a:tailEnd type="none" w="med" len="med"/>
            </a:ln>
          </p:spPr>
        </p:cxnSp>
        <p:sp>
          <p:nvSpPr>
            <p:cNvPr id="464" name="Google Shape;464;p27"/>
            <p:cNvSpPr txBox="1"/>
            <p:nvPr/>
          </p:nvSpPr>
          <p:spPr>
            <a:xfrm>
              <a:off x="1413525" y="3557750"/>
              <a:ext cx="50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dirty="0">
                <a:solidFill>
                  <a:schemeClr val="accent3"/>
                </a:solidFill>
                <a:latin typeface="Fira Code"/>
                <a:ea typeface="Fira Code"/>
                <a:cs typeface="Fira Code"/>
                <a:sym typeface="Fira Code"/>
              </a:endParaRPr>
            </a:p>
          </p:txBody>
        </p:sp>
      </p:grpSp>
      <p:sp>
        <p:nvSpPr>
          <p:cNvPr id="465" name="Google Shape;465;p27"/>
          <p:cNvSpPr txBox="1">
            <a:spLocks noGrp="1"/>
          </p:cNvSpPr>
          <p:nvPr>
            <p:ph type="subTitle" idx="1"/>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TNG_workshop.py</a:t>
            </a:r>
            <a:endParaRPr sz="1400" dirty="0">
              <a:solidFill>
                <a:schemeClr val="accent3"/>
              </a:solidFill>
            </a:endParaRPr>
          </a:p>
        </p:txBody>
      </p:sp>
      <p:sp>
        <p:nvSpPr>
          <p:cNvPr id="466" name="Google Shape;466;p27"/>
          <p:cNvSpPr txBox="1">
            <a:spLocks noGrp="1"/>
          </p:cNvSpPr>
          <p:nvPr>
            <p:ph type="subTitle" idx="1"/>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title.info</a:t>
            </a:r>
            <a:endParaRPr sz="1400" dirty="0">
              <a:solidFill>
                <a:schemeClr val="accent3"/>
              </a:solidFill>
            </a:endParaRPr>
          </a:p>
        </p:txBody>
      </p:sp>
      <p:sp>
        <p:nvSpPr>
          <p:cNvPr id="5" name="TextBox 4">
            <a:extLst>
              <a:ext uri="{FF2B5EF4-FFF2-40B4-BE49-F238E27FC236}">
                <a16:creationId xmlns:a16="http://schemas.microsoft.com/office/drawing/2014/main" id="{FE3E5D7A-BBEF-16E4-1055-BA06556D6B6F}"/>
              </a:ext>
            </a:extLst>
          </p:cNvPr>
          <p:cNvSpPr txBox="1"/>
          <p:nvPr/>
        </p:nvSpPr>
        <p:spPr>
          <a:xfrm>
            <a:off x="3820846" y="726431"/>
            <a:ext cx="4656550" cy="338554"/>
          </a:xfrm>
          <a:prstGeom prst="rect">
            <a:avLst/>
          </a:prstGeom>
          <a:noFill/>
        </p:spPr>
        <p:txBody>
          <a:bodyPr wrap="square">
            <a:spAutoFit/>
          </a:bodyPr>
          <a:lstStyle/>
          <a:p>
            <a:r>
              <a:rPr lang="en-US" sz="1600" dirty="0">
                <a:solidFill>
                  <a:schemeClr val="tx2"/>
                </a:solidFill>
                <a:latin typeface="Fira Code" panose="020B0809050000020004" pitchFamily="49" charset="0"/>
                <a:ea typeface="Fira Code" panose="020B0809050000020004" pitchFamily="49" charset="0"/>
                <a:cs typeface="Fira Code" panose="020B0809050000020004" pitchFamily="49" charset="0"/>
              </a:rPr>
              <a:t>www.tng-project.org</a:t>
            </a:r>
          </a:p>
        </p:txBody>
      </p:sp>
      <p:pic>
        <p:nvPicPr>
          <p:cNvPr id="11" name="Picture 10">
            <a:extLst>
              <a:ext uri="{FF2B5EF4-FFF2-40B4-BE49-F238E27FC236}">
                <a16:creationId xmlns:a16="http://schemas.microsoft.com/office/drawing/2014/main" id="{8A166B85-6788-E449-188E-6EC8150976F1}"/>
              </a:ext>
            </a:extLst>
          </p:cNvPr>
          <p:cNvPicPr>
            <a:picLocks noChangeAspect="1"/>
          </p:cNvPicPr>
          <p:nvPr/>
        </p:nvPicPr>
        <p:blipFill>
          <a:blip r:embed="rId3"/>
          <a:stretch>
            <a:fillRect/>
          </a:stretch>
        </p:blipFill>
        <p:spPr>
          <a:xfrm>
            <a:off x="7287333" y="3618733"/>
            <a:ext cx="1401115" cy="1401115"/>
          </a:xfrm>
          <a:prstGeom prst="rect">
            <a:avLst/>
          </a:prstGeom>
        </p:spPr>
      </p:pic>
      <p:sp>
        <p:nvSpPr>
          <p:cNvPr id="12" name="Google Shape;642;p34">
            <a:extLst>
              <a:ext uri="{FF2B5EF4-FFF2-40B4-BE49-F238E27FC236}">
                <a16:creationId xmlns:a16="http://schemas.microsoft.com/office/drawing/2014/main" id="{FF31613C-494C-869F-C174-CE112ECE088F}"/>
              </a:ext>
            </a:extLst>
          </p:cNvPr>
          <p:cNvSpPr txBox="1"/>
          <p:nvPr/>
        </p:nvSpPr>
        <p:spPr>
          <a:xfrm>
            <a:off x="4113111" y="3881000"/>
            <a:ext cx="3617364" cy="7858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Fira Code"/>
              </a:rPr>
              <a:t>Request API key -&gt; </a:t>
            </a:r>
            <a:endParaRPr sz="2000" dirty="0">
              <a:solidFill>
                <a:schemeClr val="accent2"/>
              </a:solidFill>
              <a:latin typeface="Fira Code"/>
              <a:ea typeface="Fira Code"/>
              <a:cs typeface="Fira Code"/>
              <a:sym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cxnSp>
        <p:nvCxnSpPr>
          <p:cNvPr id="576" name="Google Shape;576;p33"/>
          <p:cNvCxnSpPr>
            <a:stCxn id="577" idx="1"/>
            <a:endCxn id="578" idx="1"/>
          </p:cNvCxnSpPr>
          <p:nvPr/>
        </p:nvCxnSpPr>
        <p:spPr>
          <a:xfrm>
            <a:off x="2798125"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79" name="Google Shape;579;p33"/>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a:t>
            </a:r>
            <a:r>
              <a:rPr lang="en">
                <a:solidFill>
                  <a:schemeClr val="accent2"/>
                </a:solidFill>
              </a:rPr>
              <a:t>‘Topic About ?’ </a:t>
            </a:r>
            <a:r>
              <a:rPr lang="en">
                <a:solidFill>
                  <a:schemeClr val="accent6"/>
                </a:solidFill>
              </a:rPr>
              <a:t>{</a:t>
            </a:r>
            <a:endParaRPr>
              <a:solidFill>
                <a:schemeClr val="accent6"/>
              </a:solidFill>
            </a:endParaRPr>
          </a:p>
        </p:txBody>
      </p:sp>
      <p:grpSp>
        <p:nvGrpSpPr>
          <p:cNvPr id="580" name="Google Shape;580;p33"/>
          <p:cNvGrpSpPr/>
          <p:nvPr/>
        </p:nvGrpSpPr>
        <p:grpSpPr>
          <a:xfrm>
            <a:off x="1084825" y="1153725"/>
            <a:ext cx="506100" cy="3416300"/>
            <a:chOff x="1084825" y="1153725"/>
            <a:chExt cx="506100" cy="3416300"/>
          </a:xfrm>
        </p:grpSpPr>
        <p:sp>
          <p:nvSpPr>
            <p:cNvPr id="581" name="Google Shape;581;p33"/>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582" name="Google Shape;582;p33"/>
            <p:cNvCxnSpPr/>
            <p:nvPr/>
          </p:nvCxnSpPr>
          <p:spPr>
            <a:xfrm>
              <a:off x="1337875" y="1153725"/>
              <a:ext cx="0" cy="2779800"/>
            </a:xfrm>
            <a:prstGeom prst="straightConnector1">
              <a:avLst/>
            </a:prstGeom>
            <a:noFill/>
            <a:ln w="9525" cap="flat" cmpd="sng">
              <a:solidFill>
                <a:schemeClr val="accent4"/>
              </a:solidFill>
              <a:prstDash val="solid"/>
              <a:round/>
              <a:headEnd type="none" w="med" len="med"/>
              <a:tailEnd type="none" w="med" len="med"/>
            </a:ln>
          </p:spPr>
        </p:cxnSp>
      </p:grpSp>
      <p:sp>
        <p:nvSpPr>
          <p:cNvPr id="583" name="Google Shape;583;p33"/>
          <p:cNvSpPr txBox="1"/>
          <p:nvPr/>
        </p:nvSpPr>
        <p:spPr>
          <a:xfrm>
            <a:off x="1642225" y="1276463"/>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Code"/>
                <a:ea typeface="Fira Code"/>
                <a:cs typeface="Fira Code"/>
                <a:sym typeface="Fira Code"/>
              </a:rPr>
              <a:t>Languages</a:t>
            </a:r>
            <a:endParaRPr sz="2000">
              <a:solidFill>
                <a:schemeClr val="accent1"/>
              </a:solidFill>
              <a:latin typeface="Fira Code"/>
              <a:ea typeface="Fira Code"/>
              <a:cs typeface="Fira Code"/>
              <a:sym typeface="Fira Code"/>
            </a:endParaRPr>
          </a:p>
        </p:txBody>
      </p:sp>
      <p:sp>
        <p:nvSpPr>
          <p:cNvPr id="584" name="Google Shape;584;p33"/>
          <p:cNvSpPr txBox="1"/>
          <p:nvPr/>
        </p:nvSpPr>
        <p:spPr>
          <a:xfrm>
            <a:off x="1642225" y="2982667"/>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Code"/>
                <a:ea typeface="Fira Code"/>
                <a:cs typeface="Fira Code"/>
                <a:sym typeface="Fira Code"/>
              </a:rPr>
              <a:t>Create a web page</a:t>
            </a:r>
            <a:endParaRPr sz="2000" dirty="0">
              <a:solidFill>
                <a:schemeClr val="accent1"/>
              </a:solidFill>
              <a:latin typeface="Fira Code"/>
              <a:ea typeface="Fira Code"/>
              <a:cs typeface="Fira Code"/>
              <a:sym typeface="Fira Code"/>
            </a:endParaRPr>
          </a:p>
        </p:txBody>
      </p:sp>
      <p:sp>
        <p:nvSpPr>
          <p:cNvPr id="585" name="Google Shape;585;p33"/>
          <p:cNvSpPr txBox="1"/>
          <p:nvPr/>
        </p:nvSpPr>
        <p:spPr>
          <a:xfrm>
            <a:off x="209275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Fira Code"/>
                <a:ea typeface="Fira Code"/>
                <a:cs typeface="Fira Code"/>
                <a:sym typeface="Fira Code"/>
              </a:rPr>
              <a:t>Html</a:t>
            </a:r>
            <a:endParaRPr sz="1600">
              <a:solidFill>
                <a:schemeClr val="lt2"/>
              </a:solidFill>
              <a:latin typeface="Fira Code"/>
              <a:ea typeface="Fira Code"/>
              <a:cs typeface="Fira Code"/>
              <a:sym typeface="Fira Code"/>
            </a:endParaRPr>
          </a:p>
        </p:txBody>
      </p:sp>
      <p:sp>
        <p:nvSpPr>
          <p:cNvPr id="577" name="Google Shape;577;p33"/>
          <p:cNvSpPr/>
          <p:nvPr/>
        </p:nvSpPr>
        <p:spPr>
          <a:xfrm>
            <a:off x="2798125" y="1880842"/>
            <a:ext cx="778200" cy="13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txBox="1"/>
          <p:nvPr/>
        </p:nvSpPr>
        <p:spPr>
          <a:xfrm>
            <a:off x="2092750"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&lt; Mercury is the smallest planet in the entire Solar System &gt;</a:t>
            </a:r>
            <a:endParaRPr>
              <a:solidFill>
                <a:schemeClr val="accent3"/>
              </a:solidFill>
              <a:latin typeface="Fira Code"/>
              <a:ea typeface="Fira Code"/>
              <a:cs typeface="Fira Code"/>
              <a:sym typeface="Fira Code"/>
            </a:endParaRPr>
          </a:p>
        </p:txBody>
      </p:sp>
      <p:sp>
        <p:nvSpPr>
          <p:cNvPr id="578" name="Google Shape;578;p33"/>
          <p:cNvSpPr txBox="1"/>
          <p:nvPr/>
        </p:nvSpPr>
        <p:spPr>
          <a:xfrm>
            <a:off x="396300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60%</a:t>
            </a:r>
            <a:endParaRPr>
              <a:solidFill>
                <a:schemeClr val="accent3"/>
              </a:solidFill>
              <a:latin typeface="Fira Code"/>
              <a:ea typeface="Fira Code"/>
              <a:cs typeface="Fira Code"/>
              <a:sym typeface="Fira Code"/>
            </a:endParaRPr>
          </a:p>
        </p:txBody>
      </p:sp>
      <p:cxnSp>
        <p:nvCxnSpPr>
          <p:cNvPr id="587" name="Google Shape;587;p33"/>
          <p:cNvCxnSpPr>
            <a:stCxn id="588" idx="1"/>
            <a:endCxn id="589" idx="1"/>
          </p:cNvCxnSpPr>
          <p:nvPr/>
        </p:nvCxnSpPr>
        <p:spPr>
          <a:xfrm>
            <a:off x="5745650"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90" name="Google Shape;590;p33"/>
          <p:cNvSpPr txBox="1"/>
          <p:nvPr/>
        </p:nvSpPr>
        <p:spPr>
          <a:xfrm>
            <a:off x="504027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Fira Code"/>
                <a:ea typeface="Fira Code"/>
                <a:cs typeface="Fira Code"/>
                <a:sym typeface="Fira Code"/>
              </a:rPr>
              <a:t>Css</a:t>
            </a:r>
            <a:endParaRPr sz="1600">
              <a:solidFill>
                <a:schemeClr val="dk2"/>
              </a:solidFill>
              <a:latin typeface="Fira Code"/>
              <a:ea typeface="Fira Code"/>
              <a:cs typeface="Fira Code"/>
              <a:sym typeface="Fira Code"/>
            </a:endParaRPr>
          </a:p>
        </p:txBody>
      </p:sp>
      <p:sp>
        <p:nvSpPr>
          <p:cNvPr id="588" name="Google Shape;588;p33"/>
          <p:cNvSpPr/>
          <p:nvPr/>
        </p:nvSpPr>
        <p:spPr>
          <a:xfrm>
            <a:off x="5745650" y="1880842"/>
            <a:ext cx="506100" cy="13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p:nvPr/>
        </p:nvSpPr>
        <p:spPr>
          <a:xfrm>
            <a:off x="5040275"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&lt; The Earth is the only one that harbors life in the Solar System &gt;</a:t>
            </a:r>
            <a:endParaRPr>
              <a:solidFill>
                <a:schemeClr val="accent3"/>
              </a:solidFill>
              <a:latin typeface="Fira Code"/>
              <a:ea typeface="Fira Code"/>
              <a:cs typeface="Fira Code"/>
              <a:sym typeface="Fira Code"/>
            </a:endParaRPr>
          </a:p>
        </p:txBody>
      </p:sp>
      <p:sp>
        <p:nvSpPr>
          <p:cNvPr id="589" name="Google Shape;589;p33"/>
          <p:cNvSpPr txBox="1"/>
          <p:nvPr/>
        </p:nvSpPr>
        <p:spPr>
          <a:xfrm>
            <a:off x="691052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40%</a:t>
            </a:r>
            <a:endParaRPr>
              <a:solidFill>
                <a:schemeClr val="accent3"/>
              </a:solidFill>
              <a:latin typeface="Fira Code"/>
              <a:ea typeface="Fira Code"/>
              <a:cs typeface="Fira Code"/>
              <a:sym typeface="Fira Code"/>
            </a:endParaRPr>
          </a:p>
        </p:txBody>
      </p:sp>
      <p:grpSp>
        <p:nvGrpSpPr>
          <p:cNvPr id="592" name="Google Shape;592;p33"/>
          <p:cNvGrpSpPr/>
          <p:nvPr/>
        </p:nvGrpSpPr>
        <p:grpSpPr>
          <a:xfrm>
            <a:off x="4288657" y="3527161"/>
            <a:ext cx="365741" cy="365763"/>
            <a:chOff x="1776263" y="1291425"/>
            <a:chExt cx="431400" cy="431375"/>
          </a:xfrm>
        </p:grpSpPr>
        <p:sp>
          <p:nvSpPr>
            <p:cNvPr id="593" name="Google Shape;593;p33"/>
            <p:cNvSpPr/>
            <p:nvPr/>
          </p:nvSpPr>
          <p:spPr>
            <a:xfrm>
              <a:off x="1784313" y="1367250"/>
              <a:ext cx="414800" cy="347500"/>
            </a:xfrm>
            <a:custGeom>
              <a:avLst/>
              <a:gdLst/>
              <a:ahLst/>
              <a:cxnLst/>
              <a:rect l="l" t="t" r="r" b="b"/>
              <a:pathLst>
                <a:path w="16592" h="13900" extrusionOk="0">
                  <a:moveTo>
                    <a:pt x="1" y="1"/>
                  </a:moveTo>
                  <a:lnTo>
                    <a:pt x="1" y="13217"/>
                  </a:lnTo>
                  <a:cubicBezTo>
                    <a:pt x="1" y="13596"/>
                    <a:pt x="304" y="13900"/>
                    <a:pt x="683" y="13900"/>
                  </a:cubicBezTo>
                  <a:lnTo>
                    <a:pt x="15928" y="13900"/>
                  </a:lnTo>
                  <a:cubicBezTo>
                    <a:pt x="16289" y="13900"/>
                    <a:pt x="16592" y="13596"/>
                    <a:pt x="16592" y="13217"/>
                  </a:cubicBezTo>
                  <a:lnTo>
                    <a:pt x="165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84313" y="1299950"/>
              <a:ext cx="414800" cy="67325"/>
            </a:xfrm>
            <a:custGeom>
              <a:avLst/>
              <a:gdLst/>
              <a:ahLst/>
              <a:cxnLst/>
              <a:rect l="l" t="t" r="r" b="b"/>
              <a:pathLst>
                <a:path w="16592" h="2693" extrusionOk="0">
                  <a:moveTo>
                    <a:pt x="683" y="0"/>
                  </a:moveTo>
                  <a:cubicBezTo>
                    <a:pt x="304" y="0"/>
                    <a:pt x="1" y="304"/>
                    <a:pt x="1" y="664"/>
                  </a:cubicBezTo>
                  <a:lnTo>
                    <a:pt x="1" y="2693"/>
                  </a:lnTo>
                  <a:lnTo>
                    <a:pt x="16592" y="2693"/>
                  </a:lnTo>
                  <a:lnTo>
                    <a:pt x="16592" y="664"/>
                  </a:lnTo>
                  <a:cubicBezTo>
                    <a:pt x="16592" y="304"/>
                    <a:pt x="16289" y="0"/>
                    <a:pt x="15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840263" y="1422725"/>
              <a:ext cx="303400" cy="50750"/>
            </a:xfrm>
            <a:custGeom>
              <a:avLst/>
              <a:gdLst/>
              <a:ahLst/>
              <a:cxnLst/>
              <a:rect l="l" t="t" r="r" b="b"/>
              <a:pathLst>
                <a:path w="12136" h="2030" extrusionOk="0">
                  <a:moveTo>
                    <a:pt x="0" y="0"/>
                  </a:moveTo>
                  <a:lnTo>
                    <a:pt x="0" y="2029"/>
                  </a:lnTo>
                  <a:lnTo>
                    <a:pt x="12135" y="2029"/>
                  </a:lnTo>
                  <a:lnTo>
                    <a:pt x="12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991938" y="1526525"/>
              <a:ext cx="151725" cy="135125"/>
            </a:xfrm>
            <a:custGeom>
              <a:avLst/>
              <a:gdLst/>
              <a:ahLst/>
              <a:cxnLst/>
              <a:rect l="l" t="t" r="r" b="b"/>
              <a:pathLst>
                <a:path w="6069" h="5405" extrusionOk="0">
                  <a:moveTo>
                    <a:pt x="1" y="1"/>
                  </a:moveTo>
                  <a:lnTo>
                    <a:pt x="1" y="5405"/>
                  </a:lnTo>
                  <a:lnTo>
                    <a:pt x="6068" y="5405"/>
                  </a:lnTo>
                  <a:lnTo>
                    <a:pt x="6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40263" y="1526525"/>
              <a:ext cx="100975" cy="135125"/>
            </a:xfrm>
            <a:custGeom>
              <a:avLst/>
              <a:gdLst/>
              <a:ahLst/>
              <a:cxnLst/>
              <a:rect l="l" t="t" r="r" b="b"/>
              <a:pathLst>
                <a:path w="4039" h="5405" extrusionOk="0">
                  <a:moveTo>
                    <a:pt x="0" y="1"/>
                  </a:moveTo>
                  <a:lnTo>
                    <a:pt x="0" y="5405"/>
                  </a:lnTo>
                  <a:lnTo>
                    <a:pt x="4039" y="5405"/>
                  </a:lnTo>
                  <a:lnTo>
                    <a:pt x="40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2019438" y="1325075"/>
              <a:ext cx="19925" cy="17125"/>
            </a:xfrm>
            <a:custGeom>
              <a:avLst/>
              <a:gdLst/>
              <a:ahLst/>
              <a:cxnLst/>
              <a:rect l="l" t="t" r="r" b="b"/>
              <a:pathLst>
                <a:path w="797" h="685" extrusionOk="0">
                  <a:moveTo>
                    <a:pt x="456" y="0"/>
                  </a:moveTo>
                  <a:cubicBezTo>
                    <a:pt x="152" y="0"/>
                    <a:pt x="0" y="361"/>
                    <a:pt x="209" y="588"/>
                  </a:cubicBezTo>
                  <a:cubicBezTo>
                    <a:pt x="282" y="655"/>
                    <a:pt x="368" y="684"/>
                    <a:pt x="451" y="684"/>
                  </a:cubicBezTo>
                  <a:cubicBezTo>
                    <a:pt x="630" y="684"/>
                    <a:pt x="797" y="548"/>
                    <a:pt x="797" y="342"/>
                  </a:cubicBezTo>
                  <a:cubicBezTo>
                    <a:pt x="797" y="152"/>
                    <a:pt x="645"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2054038" y="1325075"/>
              <a:ext cx="54550" cy="17075"/>
            </a:xfrm>
            <a:custGeom>
              <a:avLst/>
              <a:gdLst/>
              <a:ahLst/>
              <a:cxnLst/>
              <a:rect l="l" t="t" r="r" b="b"/>
              <a:pathLst>
                <a:path w="2182" h="683" extrusionOk="0">
                  <a:moveTo>
                    <a:pt x="418" y="0"/>
                  </a:moveTo>
                  <a:cubicBezTo>
                    <a:pt x="1" y="38"/>
                    <a:pt x="1" y="645"/>
                    <a:pt x="418" y="683"/>
                  </a:cubicBezTo>
                  <a:lnTo>
                    <a:pt x="1764" y="683"/>
                  </a:lnTo>
                  <a:cubicBezTo>
                    <a:pt x="2181" y="645"/>
                    <a:pt x="2181" y="38"/>
                    <a:pt x="1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2119763" y="1325025"/>
              <a:ext cx="55650" cy="17175"/>
            </a:xfrm>
            <a:custGeom>
              <a:avLst/>
              <a:gdLst/>
              <a:ahLst/>
              <a:cxnLst/>
              <a:rect l="l" t="t" r="r" b="b"/>
              <a:pathLst>
                <a:path w="2226" h="687" extrusionOk="0">
                  <a:moveTo>
                    <a:pt x="446" y="1"/>
                  </a:moveTo>
                  <a:cubicBezTo>
                    <a:pt x="0" y="1"/>
                    <a:pt x="0" y="686"/>
                    <a:pt x="446" y="686"/>
                  </a:cubicBezTo>
                  <a:cubicBezTo>
                    <a:pt x="458" y="686"/>
                    <a:pt x="469" y="686"/>
                    <a:pt x="481" y="685"/>
                  </a:cubicBezTo>
                  <a:lnTo>
                    <a:pt x="1828" y="685"/>
                  </a:lnTo>
                  <a:cubicBezTo>
                    <a:pt x="2226" y="647"/>
                    <a:pt x="2226" y="40"/>
                    <a:pt x="1828" y="2"/>
                  </a:cubicBezTo>
                  <a:lnTo>
                    <a:pt x="481" y="2"/>
                  </a:lnTo>
                  <a:cubicBezTo>
                    <a:pt x="469" y="1"/>
                    <a:pt x="458" y="1"/>
                    <a:pt x="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776263" y="1291425"/>
              <a:ext cx="431400" cy="431375"/>
            </a:xfrm>
            <a:custGeom>
              <a:avLst/>
              <a:gdLst/>
              <a:ahLst/>
              <a:cxnLst/>
              <a:rect l="l" t="t" r="r" b="b"/>
              <a:pathLst>
                <a:path w="17256" h="17255" extrusionOk="0">
                  <a:moveTo>
                    <a:pt x="16282" y="681"/>
                  </a:moveTo>
                  <a:cubicBezTo>
                    <a:pt x="16457" y="681"/>
                    <a:pt x="16592" y="826"/>
                    <a:pt x="16592" y="1005"/>
                  </a:cubicBezTo>
                  <a:lnTo>
                    <a:pt x="16592" y="2693"/>
                  </a:lnTo>
                  <a:lnTo>
                    <a:pt x="664" y="2693"/>
                  </a:lnTo>
                  <a:lnTo>
                    <a:pt x="664" y="1005"/>
                  </a:lnTo>
                  <a:cubicBezTo>
                    <a:pt x="664" y="834"/>
                    <a:pt x="816" y="683"/>
                    <a:pt x="1005" y="683"/>
                  </a:cubicBezTo>
                  <a:lnTo>
                    <a:pt x="16250" y="683"/>
                  </a:lnTo>
                  <a:cubicBezTo>
                    <a:pt x="16261" y="682"/>
                    <a:pt x="16272" y="681"/>
                    <a:pt x="16282" y="681"/>
                  </a:cubicBezTo>
                  <a:close/>
                  <a:moveTo>
                    <a:pt x="16592" y="3375"/>
                  </a:moveTo>
                  <a:lnTo>
                    <a:pt x="16592" y="16250"/>
                  </a:lnTo>
                  <a:cubicBezTo>
                    <a:pt x="16592" y="16440"/>
                    <a:pt x="16440" y="16591"/>
                    <a:pt x="16250" y="16591"/>
                  </a:cubicBezTo>
                  <a:lnTo>
                    <a:pt x="1005" y="16591"/>
                  </a:lnTo>
                  <a:cubicBezTo>
                    <a:pt x="816" y="16591"/>
                    <a:pt x="664" y="16440"/>
                    <a:pt x="664" y="16250"/>
                  </a:cubicBezTo>
                  <a:lnTo>
                    <a:pt x="664" y="3375"/>
                  </a:lnTo>
                  <a:close/>
                  <a:moveTo>
                    <a:pt x="1005" y="0"/>
                  </a:moveTo>
                  <a:cubicBezTo>
                    <a:pt x="436" y="0"/>
                    <a:pt x="0" y="455"/>
                    <a:pt x="0" y="1005"/>
                  </a:cubicBezTo>
                  <a:lnTo>
                    <a:pt x="0" y="16250"/>
                  </a:lnTo>
                  <a:cubicBezTo>
                    <a:pt x="0" y="16819"/>
                    <a:pt x="436" y="17255"/>
                    <a:pt x="1005" y="17255"/>
                  </a:cubicBezTo>
                  <a:lnTo>
                    <a:pt x="16250" y="17255"/>
                  </a:lnTo>
                  <a:cubicBezTo>
                    <a:pt x="16800" y="17255"/>
                    <a:pt x="17255" y="16819"/>
                    <a:pt x="17255" y="16250"/>
                  </a:cubicBezTo>
                  <a:lnTo>
                    <a:pt x="17255" y="1005"/>
                  </a:lnTo>
                  <a:cubicBezTo>
                    <a:pt x="17255" y="455"/>
                    <a:pt x="16800" y="0"/>
                    <a:pt x="16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831713" y="1414650"/>
              <a:ext cx="320000" cy="67350"/>
            </a:xfrm>
            <a:custGeom>
              <a:avLst/>
              <a:gdLst/>
              <a:ahLst/>
              <a:cxnLst/>
              <a:rect l="l" t="t" r="r" b="b"/>
              <a:pathLst>
                <a:path w="12800" h="2694" extrusionOk="0">
                  <a:moveTo>
                    <a:pt x="12136" y="665"/>
                  </a:moveTo>
                  <a:lnTo>
                    <a:pt x="12136" y="2011"/>
                  </a:lnTo>
                  <a:lnTo>
                    <a:pt x="664" y="2011"/>
                  </a:lnTo>
                  <a:lnTo>
                    <a:pt x="664" y="665"/>
                  </a:lnTo>
                  <a:close/>
                  <a:moveTo>
                    <a:pt x="342" y="1"/>
                  </a:moveTo>
                  <a:cubicBezTo>
                    <a:pt x="152" y="1"/>
                    <a:pt x="1" y="153"/>
                    <a:pt x="1" y="323"/>
                  </a:cubicBezTo>
                  <a:lnTo>
                    <a:pt x="1" y="2352"/>
                  </a:lnTo>
                  <a:cubicBezTo>
                    <a:pt x="1" y="2542"/>
                    <a:pt x="152" y="2694"/>
                    <a:pt x="342" y="2694"/>
                  </a:cubicBezTo>
                  <a:lnTo>
                    <a:pt x="12477" y="2694"/>
                  </a:lnTo>
                  <a:cubicBezTo>
                    <a:pt x="12648" y="2694"/>
                    <a:pt x="12800" y="2542"/>
                    <a:pt x="12800" y="2352"/>
                  </a:cubicBezTo>
                  <a:lnTo>
                    <a:pt x="12800" y="323"/>
                  </a:lnTo>
                  <a:cubicBezTo>
                    <a:pt x="12800" y="153"/>
                    <a:pt x="12648" y="1"/>
                    <a:pt x="1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831713" y="1518000"/>
              <a:ext cx="118075" cy="152200"/>
            </a:xfrm>
            <a:custGeom>
              <a:avLst/>
              <a:gdLst/>
              <a:ahLst/>
              <a:cxnLst/>
              <a:rect l="l" t="t" r="r" b="b"/>
              <a:pathLst>
                <a:path w="4723" h="6088" extrusionOk="0">
                  <a:moveTo>
                    <a:pt x="4040" y="683"/>
                  </a:moveTo>
                  <a:lnTo>
                    <a:pt x="4040" y="5405"/>
                  </a:lnTo>
                  <a:lnTo>
                    <a:pt x="664" y="5405"/>
                  </a:lnTo>
                  <a:lnTo>
                    <a:pt x="664" y="683"/>
                  </a:lnTo>
                  <a:close/>
                  <a:moveTo>
                    <a:pt x="342" y="1"/>
                  </a:moveTo>
                  <a:cubicBezTo>
                    <a:pt x="152" y="1"/>
                    <a:pt x="1" y="152"/>
                    <a:pt x="1" y="342"/>
                  </a:cubicBezTo>
                  <a:lnTo>
                    <a:pt x="1" y="5746"/>
                  </a:lnTo>
                  <a:cubicBezTo>
                    <a:pt x="1" y="5917"/>
                    <a:pt x="152" y="6068"/>
                    <a:pt x="342" y="6087"/>
                  </a:cubicBezTo>
                  <a:lnTo>
                    <a:pt x="4381" y="6087"/>
                  </a:lnTo>
                  <a:cubicBezTo>
                    <a:pt x="4570" y="6087"/>
                    <a:pt x="4722" y="5917"/>
                    <a:pt x="4722" y="5746"/>
                  </a:cubicBezTo>
                  <a:lnTo>
                    <a:pt x="4722" y="342"/>
                  </a:lnTo>
                  <a:cubicBezTo>
                    <a:pt x="4722" y="152"/>
                    <a:pt x="4570" y="1"/>
                    <a:pt x="4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983413" y="1518000"/>
              <a:ext cx="168300" cy="152200"/>
            </a:xfrm>
            <a:custGeom>
              <a:avLst/>
              <a:gdLst/>
              <a:ahLst/>
              <a:cxnLst/>
              <a:rect l="l" t="t" r="r" b="b"/>
              <a:pathLst>
                <a:path w="6732" h="6088" extrusionOk="0">
                  <a:moveTo>
                    <a:pt x="5518" y="683"/>
                  </a:moveTo>
                  <a:lnTo>
                    <a:pt x="3357" y="2598"/>
                  </a:lnTo>
                  <a:lnTo>
                    <a:pt x="1214" y="683"/>
                  </a:lnTo>
                  <a:close/>
                  <a:moveTo>
                    <a:pt x="664" y="1100"/>
                  </a:moveTo>
                  <a:lnTo>
                    <a:pt x="2864" y="3034"/>
                  </a:lnTo>
                  <a:lnTo>
                    <a:pt x="664" y="4987"/>
                  </a:lnTo>
                  <a:lnTo>
                    <a:pt x="664" y="1100"/>
                  </a:lnTo>
                  <a:close/>
                  <a:moveTo>
                    <a:pt x="6068" y="1081"/>
                  </a:moveTo>
                  <a:lnTo>
                    <a:pt x="6068" y="4987"/>
                  </a:lnTo>
                  <a:lnTo>
                    <a:pt x="3869" y="3034"/>
                  </a:lnTo>
                  <a:lnTo>
                    <a:pt x="6068" y="1081"/>
                  </a:lnTo>
                  <a:close/>
                  <a:moveTo>
                    <a:pt x="3376" y="3508"/>
                  </a:moveTo>
                  <a:lnTo>
                    <a:pt x="5518" y="5405"/>
                  </a:lnTo>
                  <a:lnTo>
                    <a:pt x="1233" y="5405"/>
                  </a:lnTo>
                  <a:lnTo>
                    <a:pt x="3376" y="3508"/>
                  </a:lnTo>
                  <a:close/>
                  <a:moveTo>
                    <a:pt x="323" y="1"/>
                  </a:moveTo>
                  <a:cubicBezTo>
                    <a:pt x="152" y="20"/>
                    <a:pt x="0" y="171"/>
                    <a:pt x="0" y="342"/>
                  </a:cubicBezTo>
                  <a:lnTo>
                    <a:pt x="0" y="5746"/>
                  </a:lnTo>
                  <a:cubicBezTo>
                    <a:pt x="0" y="5936"/>
                    <a:pt x="152" y="6068"/>
                    <a:pt x="342" y="6087"/>
                  </a:cubicBezTo>
                  <a:lnTo>
                    <a:pt x="6409" y="6087"/>
                  </a:lnTo>
                  <a:cubicBezTo>
                    <a:pt x="6580" y="6068"/>
                    <a:pt x="6732" y="5936"/>
                    <a:pt x="6732" y="5746"/>
                  </a:cubicBezTo>
                  <a:lnTo>
                    <a:pt x="6732" y="342"/>
                  </a:lnTo>
                  <a:cubicBezTo>
                    <a:pt x="6732" y="152"/>
                    <a:pt x="6580" y="1"/>
                    <a:pt x="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3"/>
          <p:cNvGrpSpPr/>
          <p:nvPr/>
        </p:nvGrpSpPr>
        <p:grpSpPr>
          <a:xfrm>
            <a:off x="6522835" y="3527165"/>
            <a:ext cx="365742" cy="365754"/>
            <a:chOff x="3826463" y="1356825"/>
            <a:chExt cx="366475" cy="366450"/>
          </a:xfrm>
        </p:grpSpPr>
        <p:sp>
          <p:nvSpPr>
            <p:cNvPr id="606" name="Google Shape;606;p33"/>
            <p:cNvSpPr/>
            <p:nvPr/>
          </p:nvSpPr>
          <p:spPr>
            <a:xfrm>
              <a:off x="3833588" y="1420825"/>
              <a:ext cx="351750" cy="294875"/>
            </a:xfrm>
            <a:custGeom>
              <a:avLst/>
              <a:gdLst/>
              <a:ahLst/>
              <a:cxnLst/>
              <a:rect l="l" t="t" r="r" b="b"/>
              <a:pathLst>
                <a:path w="14070" h="11795" extrusionOk="0">
                  <a:moveTo>
                    <a:pt x="0" y="0"/>
                  </a:moveTo>
                  <a:lnTo>
                    <a:pt x="0" y="11226"/>
                  </a:lnTo>
                  <a:cubicBezTo>
                    <a:pt x="0" y="11548"/>
                    <a:pt x="247" y="11795"/>
                    <a:pt x="569" y="11795"/>
                  </a:cubicBezTo>
                  <a:lnTo>
                    <a:pt x="13501" y="11795"/>
                  </a:lnTo>
                  <a:cubicBezTo>
                    <a:pt x="13823" y="11795"/>
                    <a:pt x="14070" y="11548"/>
                    <a:pt x="14070" y="11226"/>
                  </a:cubicBezTo>
                  <a:lnTo>
                    <a:pt x="14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833588" y="1363950"/>
              <a:ext cx="351750" cy="56900"/>
            </a:xfrm>
            <a:custGeom>
              <a:avLst/>
              <a:gdLst/>
              <a:ahLst/>
              <a:cxnLst/>
              <a:rect l="l" t="t" r="r" b="b"/>
              <a:pathLst>
                <a:path w="14070" h="2276" extrusionOk="0">
                  <a:moveTo>
                    <a:pt x="569" y="0"/>
                  </a:moveTo>
                  <a:cubicBezTo>
                    <a:pt x="247" y="0"/>
                    <a:pt x="0" y="247"/>
                    <a:pt x="0" y="569"/>
                  </a:cubicBezTo>
                  <a:lnTo>
                    <a:pt x="0" y="2275"/>
                  </a:lnTo>
                  <a:lnTo>
                    <a:pt x="14070" y="2275"/>
                  </a:lnTo>
                  <a:lnTo>
                    <a:pt x="14070" y="569"/>
                  </a:lnTo>
                  <a:cubicBezTo>
                    <a:pt x="14070" y="247"/>
                    <a:pt x="13823" y="0"/>
                    <a:pt x="13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3876238" y="1468225"/>
              <a:ext cx="266450" cy="128975"/>
            </a:xfrm>
            <a:custGeom>
              <a:avLst/>
              <a:gdLst/>
              <a:ahLst/>
              <a:cxnLst/>
              <a:rect l="l" t="t" r="r" b="b"/>
              <a:pathLst>
                <a:path w="10658" h="5159" extrusionOk="0">
                  <a:moveTo>
                    <a:pt x="589" y="1"/>
                  </a:moveTo>
                  <a:cubicBezTo>
                    <a:pt x="266" y="1"/>
                    <a:pt x="1" y="266"/>
                    <a:pt x="1" y="569"/>
                  </a:cubicBezTo>
                  <a:lnTo>
                    <a:pt x="1" y="4589"/>
                  </a:lnTo>
                  <a:cubicBezTo>
                    <a:pt x="20" y="4893"/>
                    <a:pt x="266" y="5158"/>
                    <a:pt x="589" y="5158"/>
                  </a:cubicBezTo>
                  <a:lnTo>
                    <a:pt x="10088" y="5158"/>
                  </a:lnTo>
                  <a:cubicBezTo>
                    <a:pt x="10392" y="5158"/>
                    <a:pt x="10657" y="4893"/>
                    <a:pt x="10657" y="4589"/>
                  </a:cubicBezTo>
                  <a:lnTo>
                    <a:pt x="10657" y="569"/>
                  </a:lnTo>
                  <a:cubicBezTo>
                    <a:pt x="10657" y="266"/>
                    <a:pt x="10411" y="1"/>
                    <a:pt x="10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981013" y="1504250"/>
              <a:ext cx="64475" cy="56925"/>
            </a:xfrm>
            <a:custGeom>
              <a:avLst/>
              <a:gdLst/>
              <a:ahLst/>
              <a:cxnLst/>
              <a:rect l="l" t="t" r="r" b="b"/>
              <a:pathLst>
                <a:path w="2579" h="2277" extrusionOk="0">
                  <a:moveTo>
                    <a:pt x="0" y="1"/>
                  </a:moveTo>
                  <a:lnTo>
                    <a:pt x="0" y="2276"/>
                  </a:lnTo>
                  <a:lnTo>
                    <a:pt x="2579" y="1138"/>
                  </a:lnTo>
                  <a:lnTo>
                    <a:pt x="0"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3937863" y="1639825"/>
              <a:ext cx="33700" cy="28825"/>
            </a:xfrm>
            <a:custGeom>
              <a:avLst/>
              <a:gdLst/>
              <a:ahLst/>
              <a:cxnLst/>
              <a:rect l="l" t="t" r="r" b="b"/>
              <a:pathLst>
                <a:path w="1348" h="1153" extrusionOk="0">
                  <a:moveTo>
                    <a:pt x="570" y="1"/>
                  </a:moveTo>
                  <a:cubicBezTo>
                    <a:pt x="266" y="1"/>
                    <a:pt x="1" y="266"/>
                    <a:pt x="1" y="570"/>
                  </a:cubicBezTo>
                  <a:cubicBezTo>
                    <a:pt x="1" y="918"/>
                    <a:pt x="282" y="1153"/>
                    <a:pt x="582" y="1153"/>
                  </a:cubicBezTo>
                  <a:cubicBezTo>
                    <a:pt x="722" y="1153"/>
                    <a:pt x="866" y="1101"/>
                    <a:pt x="987" y="987"/>
                  </a:cubicBezTo>
                  <a:cubicBezTo>
                    <a:pt x="1347" y="626"/>
                    <a:pt x="1082" y="1"/>
                    <a:pt x="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032688" y="1385275"/>
              <a:ext cx="17075" cy="14375"/>
            </a:xfrm>
            <a:custGeom>
              <a:avLst/>
              <a:gdLst/>
              <a:ahLst/>
              <a:cxnLst/>
              <a:rect l="l" t="t" r="r" b="b"/>
              <a:pathLst>
                <a:path w="683" h="575" extrusionOk="0">
                  <a:moveTo>
                    <a:pt x="398" y="0"/>
                  </a:moveTo>
                  <a:cubicBezTo>
                    <a:pt x="133" y="0"/>
                    <a:pt x="0" y="304"/>
                    <a:pt x="190" y="493"/>
                  </a:cubicBezTo>
                  <a:cubicBezTo>
                    <a:pt x="245" y="549"/>
                    <a:pt x="314" y="574"/>
                    <a:pt x="384" y="574"/>
                  </a:cubicBezTo>
                  <a:cubicBezTo>
                    <a:pt x="527" y="574"/>
                    <a:pt x="670" y="464"/>
                    <a:pt x="683" y="285"/>
                  </a:cubicBezTo>
                  <a:cubicBezTo>
                    <a:pt x="683" y="133"/>
                    <a:pt x="550"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061588" y="1385275"/>
              <a:ext cx="47425" cy="14250"/>
            </a:xfrm>
            <a:custGeom>
              <a:avLst/>
              <a:gdLst/>
              <a:ahLst/>
              <a:cxnLst/>
              <a:rect l="l" t="t" r="r" b="b"/>
              <a:pathLst>
                <a:path w="1897" h="570" extrusionOk="0">
                  <a:moveTo>
                    <a:pt x="380" y="0"/>
                  </a:moveTo>
                  <a:cubicBezTo>
                    <a:pt x="1" y="0"/>
                    <a:pt x="1" y="569"/>
                    <a:pt x="380" y="569"/>
                  </a:cubicBezTo>
                  <a:lnTo>
                    <a:pt x="1518" y="569"/>
                  </a:lnTo>
                  <a:cubicBezTo>
                    <a:pt x="1897" y="569"/>
                    <a:pt x="1897" y="0"/>
                    <a:pt x="1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118963" y="1385275"/>
              <a:ext cx="47900" cy="14250"/>
            </a:xfrm>
            <a:custGeom>
              <a:avLst/>
              <a:gdLst/>
              <a:ahLst/>
              <a:cxnLst/>
              <a:rect l="l" t="t" r="r" b="b"/>
              <a:pathLst>
                <a:path w="1916" h="570" extrusionOk="0">
                  <a:moveTo>
                    <a:pt x="379" y="0"/>
                  </a:moveTo>
                  <a:cubicBezTo>
                    <a:pt x="0" y="0"/>
                    <a:pt x="0" y="569"/>
                    <a:pt x="379" y="569"/>
                  </a:cubicBezTo>
                  <a:lnTo>
                    <a:pt x="1517" y="569"/>
                  </a:lnTo>
                  <a:cubicBezTo>
                    <a:pt x="1915" y="569"/>
                    <a:pt x="1915" y="0"/>
                    <a:pt x="1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3826463" y="1356825"/>
              <a:ext cx="366475" cy="366450"/>
            </a:xfrm>
            <a:custGeom>
              <a:avLst/>
              <a:gdLst/>
              <a:ahLst/>
              <a:cxnLst/>
              <a:rect l="l" t="t" r="r" b="b"/>
              <a:pathLst>
                <a:path w="14659" h="14658" extrusionOk="0">
                  <a:moveTo>
                    <a:pt x="13786" y="570"/>
                  </a:moveTo>
                  <a:cubicBezTo>
                    <a:pt x="13956" y="570"/>
                    <a:pt x="14070" y="702"/>
                    <a:pt x="14070" y="854"/>
                  </a:cubicBezTo>
                  <a:lnTo>
                    <a:pt x="14070" y="2276"/>
                  </a:lnTo>
                  <a:lnTo>
                    <a:pt x="570" y="2276"/>
                  </a:lnTo>
                  <a:lnTo>
                    <a:pt x="570" y="854"/>
                  </a:lnTo>
                  <a:cubicBezTo>
                    <a:pt x="570" y="702"/>
                    <a:pt x="683" y="570"/>
                    <a:pt x="854" y="570"/>
                  </a:cubicBezTo>
                  <a:close/>
                  <a:moveTo>
                    <a:pt x="14070" y="2864"/>
                  </a:moveTo>
                  <a:lnTo>
                    <a:pt x="14070" y="13786"/>
                  </a:lnTo>
                  <a:cubicBezTo>
                    <a:pt x="14070" y="13956"/>
                    <a:pt x="13956" y="14070"/>
                    <a:pt x="13786" y="14070"/>
                  </a:cubicBezTo>
                  <a:lnTo>
                    <a:pt x="854" y="14070"/>
                  </a:lnTo>
                  <a:cubicBezTo>
                    <a:pt x="683" y="14070"/>
                    <a:pt x="570" y="13956"/>
                    <a:pt x="570" y="13786"/>
                  </a:cubicBezTo>
                  <a:lnTo>
                    <a:pt x="570" y="2864"/>
                  </a:lnTo>
                  <a:close/>
                  <a:moveTo>
                    <a:pt x="854" y="1"/>
                  </a:moveTo>
                  <a:cubicBezTo>
                    <a:pt x="380" y="1"/>
                    <a:pt x="1" y="380"/>
                    <a:pt x="1" y="854"/>
                  </a:cubicBezTo>
                  <a:lnTo>
                    <a:pt x="1" y="13786"/>
                  </a:lnTo>
                  <a:cubicBezTo>
                    <a:pt x="1" y="14260"/>
                    <a:pt x="380" y="14639"/>
                    <a:pt x="854" y="14658"/>
                  </a:cubicBezTo>
                  <a:lnTo>
                    <a:pt x="13786" y="14658"/>
                  </a:lnTo>
                  <a:cubicBezTo>
                    <a:pt x="14260" y="14639"/>
                    <a:pt x="14639" y="14260"/>
                    <a:pt x="14658" y="13786"/>
                  </a:cubicBezTo>
                  <a:lnTo>
                    <a:pt x="14658" y="854"/>
                  </a:lnTo>
                  <a:cubicBezTo>
                    <a:pt x="14639" y="380"/>
                    <a:pt x="14260" y="1"/>
                    <a:pt x="13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3869138" y="1461125"/>
              <a:ext cx="280650" cy="143175"/>
            </a:xfrm>
            <a:custGeom>
              <a:avLst/>
              <a:gdLst/>
              <a:ahLst/>
              <a:cxnLst/>
              <a:rect l="l" t="t" r="r" b="b"/>
              <a:pathLst>
                <a:path w="11226" h="5727" extrusionOk="0">
                  <a:moveTo>
                    <a:pt x="10372" y="569"/>
                  </a:moveTo>
                  <a:cubicBezTo>
                    <a:pt x="10524" y="569"/>
                    <a:pt x="10657" y="702"/>
                    <a:pt x="10657" y="853"/>
                  </a:cubicBezTo>
                  <a:lnTo>
                    <a:pt x="10657" y="4873"/>
                  </a:lnTo>
                  <a:cubicBezTo>
                    <a:pt x="10657" y="5025"/>
                    <a:pt x="10524" y="5158"/>
                    <a:pt x="10372" y="5158"/>
                  </a:cubicBezTo>
                  <a:lnTo>
                    <a:pt x="873" y="5158"/>
                  </a:lnTo>
                  <a:cubicBezTo>
                    <a:pt x="702" y="5158"/>
                    <a:pt x="588" y="5025"/>
                    <a:pt x="588" y="4873"/>
                  </a:cubicBezTo>
                  <a:lnTo>
                    <a:pt x="569" y="853"/>
                  </a:lnTo>
                  <a:cubicBezTo>
                    <a:pt x="569" y="702"/>
                    <a:pt x="702" y="569"/>
                    <a:pt x="854" y="569"/>
                  </a:cubicBezTo>
                  <a:close/>
                  <a:moveTo>
                    <a:pt x="873" y="0"/>
                  </a:moveTo>
                  <a:cubicBezTo>
                    <a:pt x="399" y="0"/>
                    <a:pt x="0" y="379"/>
                    <a:pt x="19" y="853"/>
                  </a:cubicBezTo>
                  <a:lnTo>
                    <a:pt x="19" y="4873"/>
                  </a:lnTo>
                  <a:cubicBezTo>
                    <a:pt x="19" y="5347"/>
                    <a:pt x="399" y="5727"/>
                    <a:pt x="873" y="5727"/>
                  </a:cubicBezTo>
                  <a:lnTo>
                    <a:pt x="10372" y="5727"/>
                  </a:lnTo>
                  <a:cubicBezTo>
                    <a:pt x="10846" y="5727"/>
                    <a:pt x="11226" y="5347"/>
                    <a:pt x="11226" y="4873"/>
                  </a:cubicBezTo>
                  <a:lnTo>
                    <a:pt x="11226" y="853"/>
                  </a:lnTo>
                  <a:cubicBezTo>
                    <a:pt x="11226" y="379"/>
                    <a:pt x="10846" y="0"/>
                    <a:pt x="103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3867713" y="1632825"/>
              <a:ext cx="285100" cy="43050"/>
            </a:xfrm>
            <a:custGeom>
              <a:avLst/>
              <a:gdLst/>
              <a:ahLst/>
              <a:cxnLst/>
              <a:rect l="l" t="t" r="r" b="b"/>
              <a:pathLst>
                <a:path w="11404" h="1722" extrusionOk="0">
                  <a:moveTo>
                    <a:pt x="3376" y="565"/>
                  </a:moveTo>
                  <a:cubicBezTo>
                    <a:pt x="3641" y="565"/>
                    <a:pt x="3755" y="868"/>
                    <a:pt x="3584" y="1058"/>
                  </a:cubicBezTo>
                  <a:cubicBezTo>
                    <a:pt x="3523" y="1113"/>
                    <a:pt x="3449" y="1139"/>
                    <a:pt x="3378" y="1139"/>
                  </a:cubicBezTo>
                  <a:cubicBezTo>
                    <a:pt x="3230" y="1139"/>
                    <a:pt x="3091" y="1029"/>
                    <a:pt x="3091" y="850"/>
                  </a:cubicBezTo>
                  <a:cubicBezTo>
                    <a:pt x="3091" y="698"/>
                    <a:pt x="3224" y="565"/>
                    <a:pt x="3376" y="565"/>
                  </a:cubicBezTo>
                  <a:close/>
                  <a:moveTo>
                    <a:pt x="3385" y="1"/>
                  </a:moveTo>
                  <a:cubicBezTo>
                    <a:pt x="3049" y="1"/>
                    <a:pt x="2712" y="195"/>
                    <a:pt x="2579" y="584"/>
                  </a:cubicBezTo>
                  <a:lnTo>
                    <a:pt x="342" y="584"/>
                  </a:lnTo>
                  <a:cubicBezTo>
                    <a:pt x="0" y="603"/>
                    <a:pt x="0" y="1115"/>
                    <a:pt x="342" y="1153"/>
                  </a:cubicBezTo>
                  <a:lnTo>
                    <a:pt x="2579" y="1153"/>
                  </a:lnTo>
                  <a:cubicBezTo>
                    <a:pt x="2712" y="1532"/>
                    <a:pt x="3049" y="1722"/>
                    <a:pt x="3385" y="1722"/>
                  </a:cubicBezTo>
                  <a:cubicBezTo>
                    <a:pt x="3722" y="1722"/>
                    <a:pt x="4058" y="1532"/>
                    <a:pt x="4191" y="1153"/>
                  </a:cubicBezTo>
                  <a:lnTo>
                    <a:pt x="10998" y="1153"/>
                  </a:lnTo>
                  <a:cubicBezTo>
                    <a:pt x="11010" y="1154"/>
                    <a:pt x="11021" y="1154"/>
                    <a:pt x="11032" y="1154"/>
                  </a:cubicBezTo>
                  <a:cubicBezTo>
                    <a:pt x="11399" y="1154"/>
                    <a:pt x="11404" y="581"/>
                    <a:pt x="11047" y="581"/>
                  </a:cubicBezTo>
                  <a:cubicBezTo>
                    <a:pt x="11032" y="581"/>
                    <a:pt x="11015" y="582"/>
                    <a:pt x="10998" y="584"/>
                  </a:cubicBezTo>
                  <a:lnTo>
                    <a:pt x="4191" y="584"/>
                  </a:lnTo>
                  <a:cubicBezTo>
                    <a:pt x="4058" y="195"/>
                    <a:pt x="3722" y="1"/>
                    <a:pt x="3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973888" y="1496900"/>
              <a:ext cx="78725" cy="71550"/>
            </a:xfrm>
            <a:custGeom>
              <a:avLst/>
              <a:gdLst/>
              <a:ahLst/>
              <a:cxnLst/>
              <a:rect l="l" t="t" r="r" b="b"/>
              <a:pathLst>
                <a:path w="3149" h="2862" extrusionOk="0">
                  <a:moveTo>
                    <a:pt x="570" y="731"/>
                  </a:moveTo>
                  <a:lnTo>
                    <a:pt x="2143" y="1432"/>
                  </a:lnTo>
                  <a:lnTo>
                    <a:pt x="570" y="2153"/>
                  </a:lnTo>
                  <a:lnTo>
                    <a:pt x="570" y="731"/>
                  </a:lnTo>
                  <a:close/>
                  <a:moveTo>
                    <a:pt x="280" y="0"/>
                  </a:moveTo>
                  <a:cubicBezTo>
                    <a:pt x="131" y="0"/>
                    <a:pt x="1" y="130"/>
                    <a:pt x="1" y="295"/>
                  </a:cubicBezTo>
                  <a:lnTo>
                    <a:pt x="1" y="2570"/>
                  </a:lnTo>
                  <a:cubicBezTo>
                    <a:pt x="1" y="2665"/>
                    <a:pt x="39" y="2760"/>
                    <a:pt x="115" y="2817"/>
                  </a:cubicBezTo>
                  <a:cubicBezTo>
                    <a:pt x="167" y="2848"/>
                    <a:pt x="219" y="2862"/>
                    <a:pt x="271" y="2862"/>
                  </a:cubicBezTo>
                  <a:cubicBezTo>
                    <a:pt x="314" y="2862"/>
                    <a:pt x="356" y="2853"/>
                    <a:pt x="399" y="2836"/>
                  </a:cubicBezTo>
                  <a:lnTo>
                    <a:pt x="2978" y="1698"/>
                  </a:lnTo>
                  <a:cubicBezTo>
                    <a:pt x="3073" y="1641"/>
                    <a:pt x="3148" y="1546"/>
                    <a:pt x="3148" y="1432"/>
                  </a:cubicBezTo>
                  <a:cubicBezTo>
                    <a:pt x="3148" y="1319"/>
                    <a:pt x="3073" y="1224"/>
                    <a:pt x="2978" y="1167"/>
                  </a:cubicBezTo>
                  <a:lnTo>
                    <a:pt x="399" y="29"/>
                  </a:lnTo>
                  <a:cubicBezTo>
                    <a:pt x="359" y="9"/>
                    <a:pt x="319" y="0"/>
                    <a:pt x="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3"/>
          <p:cNvGrpSpPr/>
          <p:nvPr/>
        </p:nvGrpSpPr>
        <p:grpSpPr>
          <a:xfrm>
            <a:off x="2188928" y="3527177"/>
            <a:ext cx="231293" cy="365730"/>
            <a:chOff x="1461488" y="3250125"/>
            <a:chExt cx="394900" cy="624325"/>
          </a:xfrm>
        </p:grpSpPr>
        <p:sp>
          <p:nvSpPr>
            <p:cNvPr id="619" name="Google Shape;619;p33"/>
            <p:cNvSpPr/>
            <p:nvPr/>
          </p:nvSpPr>
          <p:spPr>
            <a:xfrm>
              <a:off x="1474763" y="3313650"/>
              <a:ext cx="370725" cy="548950"/>
            </a:xfrm>
            <a:custGeom>
              <a:avLst/>
              <a:gdLst/>
              <a:ahLst/>
              <a:cxnLst/>
              <a:rect l="l" t="t" r="r" b="b"/>
              <a:pathLst>
                <a:path w="14829" h="21958" extrusionOk="0">
                  <a:moveTo>
                    <a:pt x="4589" y="1"/>
                  </a:moveTo>
                  <a:cubicBezTo>
                    <a:pt x="3774" y="1"/>
                    <a:pt x="3129" y="645"/>
                    <a:pt x="3129" y="1461"/>
                  </a:cubicBezTo>
                  <a:lnTo>
                    <a:pt x="3129" y="8704"/>
                  </a:lnTo>
                  <a:lnTo>
                    <a:pt x="1593" y="9747"/>
                  </a:lnTo>
                  <a:cubicBezTo>
                    <a:pt x="513" y="10448"/>
                    <a:pt x="1" y="11757"/>
                    <a:pt x="285" y="13008"/>
                  </a:cubicBezTo>
                  <a:cubicBezTo>
                    <a:pt x="892" y="15568"/>
                    <a:pt x="2219" y="17900"/>
                    <a:pt x="4096" y="19720"/>
                  </a:cubicBezTo>
                  <a:lnTo>
                    <a:pt x="4096" y="21958"/>
                  </a:lnTo>
                  <a:lnTo>
                    <a:pt x="12838" y="21958"/>
                  </a:lnTo>
                  <a:lnTo>
                    <a:pt x="12838" y="19720"/>
                  </a:lnTo>
                  <a:cubicBezTo>
                    <a:pt x="14108" y="17824"/>
                    <a:pt x="14791" y="15587"/>
                    <a:pt x="14791" y="13312"/>
                  </a:cubicBezTo>
                  <a:lnTo>
                    <a:pt x="14791" y="9519"/>
                  </a:lnTo>
                  <a:cubicBezTo>
                    <a:pt x="14829" y="8685"/>
                    <a:pt x="14165" y="8002"/>
                    <a:pt x="13331" y="8002"/>
                  </a:cubicBezTo>
                  <a:cubicBezTo>
                    <a:pt x="12542" y="8002"/>
                    <a:pt x="11906" y="8612"/>
                    <a:pt x="11871" y="9384"/>
                  </a:cubicBezTo>
                  <a:lnTo>
                    <a:pt x="11871" y="9384"/>
                  </a:lnTo>
                  <a:lnTo>
                    <a:pt x="11871" y="8552"/>
                  </a:lnTo>
                  <a:cubicBezTo>
                    <a:pt x="11871" y="7737"/>
                    <a:pt x="11226" y="7092"/>
                    <a:pt x="10411" y="7092"/>
                  </a:cubicBezTo>
                  <a:cubicBezTo>
                    <a:pt x="9614" y="7092"/>
                    <a:pt x="8951" y="7737"/>
                    <a:pt x="8951" y="8552"/>
                  </a:cubicBezTo>
                  <a:lnTo>
                    <a:pt x="8951" y="7566"/>
                  </a:lnTo>
                  <a:cubicBezTo>
                    <a:pt x="8951" y="6770"/>
                    <a:pt x="8306" y="6106"/>
                    <a:pt x="7509" y="6106"/>
                  </a:cubicBezTo>
                  <a:cubicBezTo>
                    <a:pt x="6694" y="6106"/>
                    <a:pt x="6049" y="6770"/>
                    <a:pt x="6049" y="7566"/>
                  </a:cubicBezTo>
                  <a:lnTo>
                    <a:pt x="6049" y="1461"/>
                  </a:lnTo>
                  <a:cubicBezTo>
                    <a:pt x="6049" y="645"/>
                    <a:pt x="5386" y="1"/>
                    <a:pt x="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783838" y="3624350"/>
              <a:ext cx="28475" cy="24475"/>
            </a:xfrm>
            <a:custGeom>
              <a:avLst/>
              <a:gdLst/>
              <a:ahLst/>
              <a:cxnLst/>
              <a:rect l="l" t="t" r="r" b="b"/>
              <a:pathLst>
                <a:path w="1139" h="979" extrusionOk="0">
                  <a:moveTo>
                    <a:pt x="492" y="1"/>
                  </a:moveTo>
                  <a:cubicBezTo>
                    <a:pt x="242" y="1"/>
                    <a:pt x="1" y="191"/>
                    <a:pt x="1" y="485"/>
                  </a:cubicBezTo>
                  <a:cubicBezTo>
                    <a:pt x="1" y="751"/>
                    <a:pt x="209" y="978"/>
                    <a:pt x="475" y="978"/>
                  </a:cubicBezTo>
                  <a:cubicBezTo>
                    <a:pt x="911" y="978"/>
                    <a:pt x="1138" y="466"/>
                    <a:pt x="835" y="144"/>
                  </a:cubicBezTo>
                  <a:cubicBezTo>
                    <a:pt x="736" y="45"/>
                    <a:pt x="613" y="1"/>
                    <a:pt x="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461488" y="3301325"/>
              <a:ext cx="394900" cy="573125"/>
            </a:xfrm>
            <a:custGeom>
              <a:avLst/>
              <a:gdLst/>
              <a:ahLst/>
              <a:cxnLst/>
              <a:rect l="l" t="t" r="r" b="b"/>
              <a:pathLst>
                <a:path w="15796" h="22925" extrusionOk="0">
                  <a:moveTo>
                    <a:pt x="5120" y="972"/>
                  </a:moveTo>
                  <a:cubicBezTo>
                    <a:pt x="5604" y="972"/>
                    <a:pt x="6087" y="1299"/>
                    <a:pt x="6087" y="1954"/>
                  </a:cubicBezTo>
                  <a:lnTo>
                    <a:pt x="6087" y="11472"/>
                  </a:lnTo>
                  <a:cubicBezTo>
                    <a:pt x="6087" y="11795"/>
                    <a:pt x="6334" y="11956"/>
                    <a:pt x="6580" y="11956"/>
                  </a:cubicBezTo>
                  <a:cubicBezTo>
                    <a:pt x="6827" y="11956"/>
                    <a:pt x="7073" y="11795"/>
                    <a:pt x="7073" y="11472"/>
                  </a:cubicBezTo>
                  <a:lnTo>
                    <a:pt x="7073" y="8059"/>
                  </a:lnTo>
                  <a:cubicBezTo>
                    <a:pt x="7073" y="7415"/>
                    <a:pt x="7557" y="7092"/>
                    <a:pt x="8040" y="7092"/>
                  </a:cubicBezTo>
                  <a:cubicBezTo>
                    <a:pt x="8524" y="7092"/>
                    <a:pt x="9008" y="7415"/>
                    <a:pt x="9008" y="8059"/>
                  </a:cubicBezTo>
                  <a:lnTo>
                    <a:pt x="9008" y="11472"/>
                  </a:lnTo>
                  <a:cubicBezTo>
                    <a:pt x="9008" y="11795"/>
                    <a:pt x="9249" y="11956"/>
                    <a:pt x="9491" y="11956"/>
                  </a:cubicBezTo>
                  <a:cubicBezTo>
                    <a:pt x="9733" y="11956"/>
                    <a:pt x="9975" y="11795"/>
                    <a:pt x="9975" y="11472"/>
                  </a:cubicBezTo>
                  <a:lnTo>
                    <a:pt x="9975" y="9045"/>
                  </a:lnTo>
                  <a:cubicBezTo>
                    <a:pt x="9975" y="8391"/>
                    <a:pt x="10463" y="8064"/>
                    <a:pt x="10951" y="8064"/>
                  </a:cubicBezTo>
                  <a:cubicBezTo>
                    <a:pt x="11439" y="8064"/>
                    <a:pt x="11928" y="8391"/>
                    <a:pt x="11928" y="9045"/>
                  </a:cubicBezTo>
                  <a:lnTo>
                    <a:pt x="11928" y="11472"/>
                  </a:lnTo>
                  <a:cubicBezTo>
                    <a:pt x="11928" y="11795"/>
                    <a:pt x="12169" y="11956"/>
                    <a:pt x="12411" y="11956"/>
                  </a:cubicBezTo>
                  <a:cubicBezTo>
                    <a:pt x="12653" y="11956"/>
                    <a:pt x="12895" y="11795"/>
                    <a:pt x="12895" y="11472"/>
                  </a:cubicBezTo>
                  <a:lnTo>
                    <a:pt x="12895" y="10012"/>
                  </a:lnTo>
                  <a:cubicBezTo>
                    <a:pt x="12857" y="9330"/>
                    <a:pt x="13359" y="8988"/>
                    <a:pt x="13862" y="8988"/>
                  </a:cubicBezTo>
                  <a:cubicBezTo>
                    <a:pt x="14364" y="8988"/>
                    <a:pt x="14867" y="9330"/>
                    <a:pt x="14829" y="10012"/>
                  </a:cubicBezTo>
                  <a:lnTo>
                    <a:pt x="14829" y="13805"/>
                  </a:lnTo>
                  <a:cubicBezTo>
                    <a:pt x="14829" y="15985"/>
                    <a:pt x="14184" y="18128"/>
                    <a:pt x="12970" y="19948"/>
                  </a:cubicBezTo>
                  <a:cubicBezTo>
                    <a:pt x="12914" y="20024"/>
                    <a:pt x="12895" y="20119"/>
                    <a:pt x="12895" y="20213"/>
                  </a:cubicBezTo>
                  <a:lnTo>
                    <a:pt x="12895" y="21977"/>
                  </a:lnTo>
                  <a:lnTo>
                    <a:pt x="5120" y="21977"/>
                  </a:lnTo>
                  <a:lnTo>
                    <a:pt x="5120" y="20213"/>
                  </a:lnTo>
                  <a:cubicBezTo>
                    <a:pt x="5120" y="20081"/>
                    <a:pt x="5064" y="19967"/>
                    <a:pt x="4969" y="19872"/>
                  </a:cubicBezTo>
                  <a:cubicBezTo>
                    <a:pt x="4040" y="18962"/>
                    <a:pt x="3243" y="17938"/>
                    <a:pt x="2617" y="16800"/>
                  </a:cubicBezTo>
                  <a:cubicBezTo>
                    <a:pt x="2011" y="15720"/>
                    <a:pt x="1575" y="14582"/>
                    <a:pt x="1290" y="13387"/>
                  </a:cubicBezTo>
                  <a:cubicBezTo>
                    <a:pt x="1044" y="12326"/>
                    <a:pt x="1480" y="11226"/>
                    <a:pt x="2390" y="10638"/>
                  </a:cubicBezTo>
                  <a:lnTo>
                    <a:pt x="3186" y="10107"/>
                  </a:lnTo>
                  <a:lnTo>
                    <a:pt x="3186" y="13406"/>
                  </a:lnTo>
                  <a:cubicBezTo>
                    <a:pt x="3186" y="13729"/>
                    <a:pt x="3428" y="13890"/>
                    <a:pt x="3670" y="13890"/>
                  </a:cubicBezTo>
                  <a:cubicBezTo>
                    <a:pt x="3912" y="13890"/>
                    <a:pt x="4153" y="13729"/>
                    <a:pt x="4153" y="13406"/>
                  </a:cubicBezTo>
                  <a:lnTo>
                    <a:pt x="4153" y="1954"/>
                  </a:lnTo>
                  <a:cubicBezTo>
                    <a:pt x="4153" y="1299"/>
                    <a:pt x="4637" y="972"/>
                    <a:pt x="5120" y="972"/>
                  </a:cubicBezTo>
                  <a:close/>
                  <a:moveTo>
                    <a:pt x="5101" y="1"/>
                  </a:moveTo>
                  <a:cubicBezTo>
                    <a:pt x="4040" y="1"/>
                    <a:pt x="3167" y="873"/>
                    <a:pt x="3167" y="1954"/>
                  </a:cubicBezTo>
                  <a:lnTo>
                    <a:pt x="3167" y="8931"/>
                  </a:lnTo>
                  <a:lnTo>
                    <a:pt x="1840" y="9823"/>
                  </a:lnTo>
                  <a:cubicBezTo>
                    <a:pt x="589" y="10657"/>
                    <a:pt x="1" y="12155"/>
                    <a:pt x="342" y="13615"/>
                  </a:cubicBezTo>
                  <a:lnTo>
                    <a:pt x="361" y="13615"/>
                  </a:lnTo>
                  <a:cubicBezTo>
                    <a:pt x="949" y="16175"/>
                    <a:pt x="2257" y="18526"/>
                    <a:pt x="4134" y="20403"/>
                  </a:cubicBezTo>
                  <a:lnTo>
                    <a:pt x="4153" y="20403"/>
                  </a:lnTo>
                  <a:lnTo>
                    <a:pt x="4153" y="22451"/>
                  </a:lnTo>
                  <a:cubicBezTo>
                    <a:pt x="4153" y="22716"/>
                    <a:pt x="4362" y="22925"/>
                    <a:pt x="4627" y="22925"/>
                  </a:cubicBezTo>
                  <a:lnTo>
                    <a:pt x="13369" y="22925"/>
                  </a:lnTo>
                  <a:cubicBezTo>
                    <a:pt x="13634" y="22925"/>
                    <a:pt x="13862" y="22716"/>
                    <a:pt x="13843" y="22451"/>
                  </a:cubicBezTo>
                  <a:lnTo>
                    <a:pt x="13843" y="20346"/>
                  </a:lnTo>
                  <a:cubicBezTo>
                    <a:pt x="15113" y="18393"/>
                    <a:pt x="15796" y="16118"/>
                    <a:pt x="15796" y="13786"/>
                  </a:cubicBezTo>
                  <a:lnTo>
                    <a:pt x="15796" y="9993"/>
                  </a:lnTo>
                  <a:cubicBezTo>
                    <a:pt x="15796" y="8851"/>
                    <a:pt x="14853" y="8046"/>
                    <a:pt x="13842" y="8046"/>
                  </a:cubicBezTo>
                  <a:cubicBezTo>
                    <a:pt x="13477" y="8046"/>
                    <a:pt x="13104" y="8150"/>
                    <a:pt x="12762" y="8382"/>
                  </a:cubicBezTo>
                  <a:cubicBezTo>
                    <a:pt x="12496" y="7604"/>
                    <a:pt x="11757" y="7092"/>
                    <a:pt x="10942" y="7092"/>
                  </a:cubicBezTo>
                  <a:cubicBezTo>
                    <a:pt x="10913" y="7091"/>
                    <a:pt x="10885" y="7090"/>
                    <a:pt x="10856" y="7090"/>
                  </a:cubicBezTo>
                  <a:cubicBezTo>
                    <a:pt x="10489" y="7090"/>
                    <a:pt x="10142" y="7203"/>
                    <a:pt x="9861" y="7415"/>
                  </a:cubicBezTo>
                  <a:cubicBezTo>
                    <a:pt x="9566" y="6597"/>
                    <a:pt x="8806" y="6111"/>
                    <a:pt x="8018" y="6111"/>
                  </a:cubicBezTo>
                  <a:cubicBezTo>
                    <a:pt x="7691" y="6111"/>
                    <a:pt x="7360" y="6194"/>
                    <a:pt x="7054" y="6372"/>
                  </a:cubicBezTo>
                  <a:lnTo>
                    <a:pt x="7054" y="1954"/>
                  </a:lnTo>
                  <a:cubicBezTo>
                    <a:pt x="7054" y="873"/>
                    <a:pt x="6182" y="1"/>
                    <a:pt x="5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741663" y="3674550"/>
              <a:ext cx="63050" cy="117175"/>
            </a:xfrm>
            <a:custGeom>
              <a:avLst/>
              <a:gdLst/>
              <a:ahLst/>
              <a:cxnLst/>
              <a:rect l="l" t="t" r="r" b="b"/>
              <a:pathLst>
                <a:path w="2522" h="4687" extrusionOk="0">
                  <a:moveTo>
                    <a:pt x="2023" y="1"/>
                  </a:moveTo>
                  <a:cubicBezTo>
                    <a:pt x="1835" y="1"/>
                    <a:pt x="1648" y="106"/>
                    <a:pt x="1574" y="336"/>
                  </a:cubicBezTo>
                  <a:cubicBezTo>
                    <a:pt x="1365" y="1625"/>
                    <a:pt x="872" y="2857"/>
                    <a:pt x="152" y="3938"/>
                  </a:cubicBezTo>
                  <a:cubicBezTo>
                    <a:pt x="0" y="4147"/>
                    <a:pt x="57" y="4469"/>
                    <a:pt x="284" y="4602"/>
                  </a:cubicBezTo>
                  <a:cubicBezTo>
                    <a:pt x="370" y="4659"/>
                    <a:pt x="464" y="4687"/>
                    <a:pt x="556" y="4687"/>
                  </a:cubicBezTo>
                  <a:cubicBezTo>
                    <a:pt x="707" y="4687"/>
                    <a:pt x="854" y="4611"/>
                    <a:pt x="948" y="4469"/>
                  </a:cubicBezTo>
                  <a:cubicBezTo>
                    <a:pt x="1763" y="3275"/>
                    <a:pt x="2294" y="1909"/>
                    <a:pt x="2522" y="506"/>
                  </a:cubicBezTo>
                  <a:cubicBezTo>
                    <a:pt x="2522" y="183"/>
                    <a:pt x="2271" y="1"/>
                    <a:pt x="2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90888" y="3250125"/>
              <a:ext cx="196750" cy="112150"/>
            </a:xfrm>
            <a:custGeom>
              <a:avLst/>
              <a:gdLst/>
              <a:ahLst/>
              <a:cxnLst/>
              <a:rect l="l" t="t" r="r" b="b"/>
              <a:pathLst>
                <a:path w="7870" h="4486" extrusionOk="0">
                  <a:moveTo>
                    <a:pt x="3925" y="1"/>
                  </a:moveTo>
                  <a:cubicBezTo>
                    <a:pt x="1745" y="1"/>
                    <a:pt x="0" y="1802"/>
                    <a:pt x="38" y="4002"/>
                  </a:cubicBezTo>
                  <a:cubicBezTo>
                    <a:pt x="38" y="4267"/>
                    <a:pt x="247" y="4476"/>
                    <a:pt x="512" y="4476"/>
                  </a:cubicBezTo>
                  <a:lnTo>
                    <a:pt x="550" y="4476"/>
                  </a:lnTo>
                  <a:cubicBezTo>
                    <a:pt x="816" y="4476"/>
                    <a:pt x="1024" y="4267"/>
                    <a:pt x="1024" y="4002"/>
                  </a:cubicBezTo>
                  <a:cubicBezTo>
                    <a:pt x="1024" y="2390"/>
                    <a:pt x="2314" y="1082"/>
                    <a:pt x="3925" y="1082"/>
                  </a:cubicBezTo>
                  <a:cubicBezTo>
                    <a:pt x="5537" y="1082"/>
                    <a:pt x="6846" y="2390"/>
                    <a:pt x="6846" y="4002"/>
                  </a:cubicBezTo>
                  <a:cubicBezTo>
                    <a:pt x="6846" y="4324"/>
                    <a:pt x="7087" y="4485"/>
                    <a:pt x="7329" y="4485"/>
                  </a:cubicBezTo>
                  <a:cubicBezTo>
                    <a:pt x="7571" y="4485"/>
                    <a:pt x="7813" y="4324"/>
                    <a:pt x="7813" y="4002"/>
                  </a:cubicBezTo>
                  <a:cubicBezTo>
                    <a:pt x="7869" y="1802"/>
                    <a:pt x="6125" y="1"/>
                    <a:pt x="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3"/>
          <p:cNvSpPr txBox="1"/>
          <p:nvPr/>
        </p:nvSpPr>
        <p:spPr>
          <a:xfrm>
            <a:off x="2479763"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Venus has a nice name</a:t>
            </a:r>
            <a:endParaRPr>
              <a:solidFill>
                <a:schemeClr val="accent3"/>
              </a:solidFill>
              <a:latin typeface="Fira Code"/>
              <a:ea typeface="Fira Code"/>
              <a:cs typeface="Fira Code"/>
              <a:sym typeface="Fira Code"/>
            </a:endParaRPr>
          </a:p>
        </p:txBody>
      </p:sp>
      <p:sp>
        <p:nvSpPr>
          <p:cNvPr id="625" name="Google Shape;625;p33"/>
          <p:cNvSpPr txBox="1"/>
          <p:nvPr/>
        </p:nvSpPr>
        <p:spPr>
          <a:xfrm>
            <a:off x="470922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Mars is a cold place</a:t>
            </a:r>
            <a:endParaRPr>
              <a:solidFill>
                <a:schemeClr val="accent3"/>
              </a:solidFill>
              <a:latin typeface="Fira Code"/>
              <a:ea typeface="Fira Code"/>
              <a:cs typeface="Fira Code"/>
              <a:sym typeface="Fira Code"/>
            </a:endParaRPr>
          </a:p>
        </p:txBody>
      </p:sp>
      <p:sp>
        <p:nvSpPr>
          <p:cNvPr id="626" name="Google Shape;626;p33"/>
          <p:cNvSpPr txBox="1"/>
          <p:nvPr/>
        </p:nvSpPr>
        <p:spPr>
          <a:xfrm>
            <a:off x="697297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Jupiter is a gas giant</a:t>
            </a:r>
            <a:endParaRPr>
              <a:solidFill>
                <a:schemeClr val="accent3"/>
              </a:solidFill>
              <a:latin typeface="Fira Code"/>
              <a:ea typeface="Fira Code"/>
              <a:cs typeface="Fira Code"/>
              <a:sym typeface="Fira Code"/>
            </a:endParaRPr>
          </a:p>
        </p:txBody>
      </p:sp>
      <p:sp>
        <p:nvSpPr>
          <p:cNvPr id="627" name="Google Shape;627;p33"/>
          <p:cNvSpPr txBox="1">
            <a:spLocks noGrp="1"/>
          </p:cNvSpPr>
          <p:nvPr>
            <p:ph type="subTitle" idx="4294967295"/>
          </p:nvPr>
        </p:nvSpPr>
        <p:spPr>
          <a:xfrm>
            <a:off x="710125" y="469472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Programming Language</a:t>
            </a:r>
            <a:endParaRPr sz="1400">
              <a:solidFill>
                <a:schemeClr val="accent3"/>
              </a:solidFill>
            </a:endParaRPr>
          </a:p>
        </p:txBody>
      </p:sp>
      <p:sp>
        <p:nvSpPr>
          <p:cNvPr id="628" name="Google Shape;628;p33"/>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3"/>
                </a:solidFill>
              </a:rPr>
              <a:t>forbeginners.html</a:t>
            </a:r>
            <a:endParaRPr sz="1400">
              <a:solidFill>
                <a:schemeClr val="accent3"/>
              </a:solidFill>
            </a:endParaRPr>
          </a:p>
        </p:txBody>
      </p:sp>
      <p:sp>
        <p:nvSpPr>
          <p:cNvPr id="629" name="Google Shape;629;p33"/>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3"/>
                </a:solidFill>
              </a:rPr>
              <a:t>workshop.css</a:t>
            </a:r>
            <a:endParaRPr sz="1400">
              <a:solidFill>
                <a:schemeClr val="accent3"/>
              </a:solidFill>
            </a:endParaRPr>
          </a:p>
        </p:txBody>
      </p:sp>
      <p:pic>
        <p:nvPicPr>
          <p:cNvPr id="3" name="Picture 2">
            <a:extLst>
              <a:ext uri="{FF2B5EF4-FFF2-40B4-BE49-F238E27FC236}">
                <a16:creationId xmlns:a16="http://schemas.microsoft.com/office/drawing/2014/main" id="{444F1777-B7A8-D7E4-BA98-7D3C5285BA33}"/>
              </a:ext>
            </a:extLst>
          </p:cNvPr>
          <p:cNvPicPr>
            <a:picLocks noChangeAspect="1"/>
          </p:cNvPicPr>
          <p:nvPr/>
        </p:nvPicPr>
        <p:blipFill>
          <a:blip r:embed="rId3"/>
          <a:stretch>
            <a:fillRect/>
          </a:stretch>
        </p:blipFill>
        <p:spPr>
          <a:xfrm>
            <a:off x="0" y="123656"/>
            <a:ext cx="9144000" cy="48961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2054663" y="586975"/>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a:t>
            </a:r>
            <a:r>
              <a:rPr lang="en" dirty="0">
                <a:solidFill>
                  <a:schemeClr val="accent2"/>
                </a:solidFill>
              </a:rPr>
              <a:t>Data Specifications</a:t>
            </a:r>
            <a:r>
              <a:rPr lang="en" dirty="0">
                <a:solidFill>
                  <a:schemeClr val="accent6"/>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3038362" y="2448125"/>
            <a:ext cx="4283099"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&lt; Distinguish the different types of data available &gt;</a:t>
            </a:r>
          </a:p>
        </p:txBody>
      </p:sp>
      <p:sp>
        <p:nvSpPr>
          <p:cNvPr id="503" name="Google Shape;503;p30"/>
          <p:cNvSpPr txBox="1"/>
          <p:nvPr/>
        </p:nvSpPr>
        <p:spPr>
          <a:xfrm>
            <a:off x="2127375" y="3586575"/>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6"/>
                </a:solidFill>
                <a:latin typeface="Fira Code"/>
                <a:ea typeface="Fira Code"/>
                <a:cs typeface="Fira Code"/>
                <a:sym typeface="Fira Code"/>
              </a:rPr>
              <a:t>}</a:t>
            </a:r>
            <a:endParaRPr sz="500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2380425" y="1478475"/>
            <a:ext cx="0" cy="2108100"/>
          </a:xfrm>
          <a:prstGeom prst="straightConnector1">
            <a:avLst/>
          </a:prstGeom>
          <a:noFill/>
          <a:ln w="9525" cap="flat" cmpd="sng">
            <a:solidFill>
              <a:schemeClr val="accent4"/>
            </a:solidFill>
            <a:prstDash val="solid"/>
            <a:round/>
            <a:headEnd type="none" w="med" len="med"/>
            <a:tailEnd type="none" w="med" len="med"/>
          </a:ln>
        </p:spPr>
      </p:cxnSp>
      <p:sp>
        <p:nvSpPr>
          <p:cNvPr id="507" name="Google Shape;507;p30"/>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3"/>
                </a:solidFill>
              </a:rPr>
              <a:t>data_specifications.info</a:t>
            </a:r>
            <a:endParaRPr sz="1400" dirty="0">
              <a:solidFill>
                <a:schemeClr val="accent3"/>
              </a:solidFill>
            </a:endParaRPr>
          </a:p>
        </p:txBody>
      </p:sp>
      <p:sp>
        <p:nvSpPr>
          <p:cNvPr id="2" name="Google Shape;465;p27">
            <a:extLst>
              <a:ext uri="{FF2B5EF4-FFF2-40B4-BE49-F238E27FC236}">
                <a16:creationId xmlns:a16="http://schemas.microsoft.com/office/drawing/2014/main" id="{A734013E-5721-A570-BCBC-13B5607B9CCE}"/>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8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ctr"/>
            <a:r>
              <a:rPr lang="en-US" sz="1400"/>
              <a:t>TNG_workshop.py</a:t>
            </a:r>
            <a:endParaRPr lang="en-US" sz="1400" dirty="0"/>
          </a:p>
        </p:txBody>
      </p:sp>
    </p:spTree>
    <p:extLst>
      <p:ext uri="{BB962C8B-B14F-4D97-AF65-F5344CB8AC3E}">
        <p14:creationId xmlns:p14="http://schemas.microsoft.com/office/powerpoint/2010/main" val="372868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Data Types </a:t>
            </a:r>
            <a:r>
              <a:rPr lang="en" dirty="0">
                <a:solidFill>
                  <a:schemeClr val="accent6"/>
                </a:solidFill>
              </a:rPr>
              <a:t>{</a:t>
            </a:r>
            <a:endParaRPr dirty="0">
              <a:solidFill>
                <a:schemeClr val="accent6"/>
              </a:solidFill>
            </a:endParaRPr>
          </a:p>
        </p:txBody>
      </p:sp>
      <p:sp>
        <p:nvSpPr>
          <p:cNvPr id="635" name="Google Shape;635;p34"/>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sp>
        <p:nvSpPr>
          <p:cNvPr id="636" name="Google Shape;636;p34"/>
          <p:cNvSpPr txBox="1"/>
          <p:nvPr/>
        </p:nvSpPr>
        <p:spPr>
          <a:xfrm>
            <a:off x="1630374" y="1261475"/>
            <a:ext cx="2552899"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Code"/>
                <a:ea typeface="Fira Code"/>
                <a:cs typeface="Fira Code"/>
                <a:sym typeface="Fira Code"/>
              </a:rPr>
              <a:t>group catalogs:</a:t>
            </a:r>
            <a:endParaRPr sz="2000" dirty="0">
              <a:solidFill>
                <a:schemeClr val="accent1"/>
              </a:solidFill>
              <a:latin typeface="Fira Code"/>
              <a:ea typeface="Fira Code"/>
              <a:cs typeface="Fira Code"/>
              <a:sym typeface="Fira Code"/>
            </a:endParaRPr>
          </a:p>
        </p:txBody>
      </p:sp>
      <p:sp>
        <p:nvSpPr>
          <p:cNvPr id="637" name="Google Shape;637;p34"/>
          <p:cNvSpPr txBox="1"/>
          <p:nvPr/>
        </p:nvSpPr>
        <p:spPr>
          <a:xfrm>
            <a:off x="4077375" y="1263386"/>
            <a:ext cx="429627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Halo (</a:t>
            </a:r>
            <a:r>
              <a:rPr lang="en-US" dirty="0" err="1">
                <a:solidFill>
                  <a:schemeClr val="accent3"/>
                </a:solidFill>
                <a:latin typeface="Fira Code"/>
                <a:ea typeface="Fira Code"/>
                <a:cs typeface="Fira Code"/>
                <a:sym typeface="Fira Code"/>
              </a:rPr>
              <a:t>FoF</a:t>
            </a:r>
            <a:r>
              <a:rPr lang="en-US" dirty="0">
                <a:solidFill>
                  <a:schemeClr val="accent3"/>
                </a:solidFill>
                <a:latin typeface="Fira Code"/>
                <a:ea typeface="Fira Code"/>
                <a:cs typeface="Fira Code"/>
                <a:sym typeface="Fira Code"/>
              </a:rPr>
              <a:t> group) and </a:t>
            </a:r>
            <a:r>
              <a:rPr lang="en-US" dirty="0" err="1">
                <a:solidFill>
                  <a:schemeClr val="accent3"/>
                </a:solidFill>
                <a:latin typeface="Fira Code"/>
                <a:ea typeface="Fira Code"/>
                <a:cs typeface="Fira Code"/>
                <a:sym typeface="Fira Code"/>
              </a:rPr>
              <a:t>subhalo</a:t>
            </a:r>
            <a:r>
              <a:rPr lang="en-US" dirty="0">
                <a:solidFill>
                  <a:schemeClr val="accent3"/>
                </a:solidFill>
                <a:latin typeface="Fira Code"/>
                <a:ea typeface="Fira Code"/>
                <a:cs typeface="Fira Code"/>
                <a:sym typeface="Fira Code"/>
              </a:rPr>
              <a:t> (galaxy) properties </a:t>
            </a:r>
            <a:endParaRPr dirty="0">
              <a:solidFill>
                <a:schemeClr val="accent3"/>
              </a:solidFill>
              <a:latin typeface="Fira Code"/>
              <a:ea typeface="Fira Code"/>
              <a:cs typeface="Fira Code"/>
              <a:sym typeface="Fira Code"/>
            </a:endParaRPr>
          </a:p>
        </p:txBody>
      </p:sp>
      <p:sp>
        <p:nvSpPr>
          <p:cNvPr id="638" name="Google Shape;638;p34"/>
          <p:cNvSpPr txBox="1"/>
          <p:nvPr/>
        </p:nvSpPr>
        <p:spPr>
          <a:xfrm>
            <a:off x="2068425" y="1984000"/>
            <a:ext cx="1908588"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lt2"/>
                </a:solidFill>
                <a:latin typeface="Fira Code"/>
                <a:ea typeface="Fira Code"/>
                <a:cs typeface="Fira Code"/>
                <a:sym typeface="Fira Code"/>
              </a:rPr>
              <a:t>s</a:t>
            </a:r>
            <a:r>
              <a:rPr lang="en" sz="2000" dirty="0">
                <a:solidFill>
                  <a:schemeClr val="lt2"/>
                </a:solidFill>
                <a:latin typeface="Fira Code"/>
                <a:ea typeface="Fira Code"/>
                <a:cs typeface="Fira Code"/>
                <a:sym typeface="Fira Code"/>
              </a:rPr>
              <a:t>napshots:</a:t>
            </a:r>
            <a:endParaRPr sz="2000" dirty="0">
              <a:solidFill>
                <a:schemeClr val="lt2"/>
              </a:solidFill>
              <a:latin typeface="Fira Code"/>
              <a:ea typeface="Fira Code"/>
              <a:cs typeface="Fira Code"/>
              <a:sym typeface="Fira Code"/>
            </a:endParaRPr>
          </a:p>
        </p:txBody>
      </p:sp>
      <p:sp>
        <p:nvSpPr>
          <p:cNvPr id="639" name="Google Shape;639;p34"/>
          <p:cNvSpPr txBox="1"/>
          <p:nvPr/>
        </p:nvSpPr>
        <p:spPr>
          <a:xfrm>
            <a:off x="3762229" y="1982681"/>
            <a:ext cx="3981300"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P</a:t>
            </a:r>
            <a:r>
              <a:rPr lang="en" dirty="0">
                <a:solidFill>
                  <a:schemeClr val="accent3"/>
                </a:solidFill>
                <a:latin typeface="Fira Code"/>
                <a:ea typeface="Fira Code"/>
                <a:cs typeface="Fira Code"/>
                <a:sym typeface="Fira Code"/>
              </a:rPr>
              <a:t>article-level data</a:t>
            </a:r>
            <a:endParaRPr dirty="0">
              <a:solidFill>
                <a:schemeClr val="accent3"/>
              </a:solidFill>
              <a:latin typeface="Fira Code"/>
              <a:ea typeface="Fira Code"/>
              <a:cs typeface="Fira Code"/>
              <a:sym typeface="Fira Code"/>
            </a:endParaRPr>
          </a:p>
        </p:txBody>
      </p:sp>
      <p:sp>
        <p:nvSpPr>
          <p:cNvPr id="640" name="Google Shape;640;p34"/>
          <p:cNvSpPr txBox="1"/>
          <p:nvPr/>
        </p:nvSpPr>
        <p:spPr>
          <a:xfrm>
            <a:off x="2505724" y="2706550"/>
            <a:ext cx="2529737"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2"/>
                </a:solidFill>
                <a:latin typeface="Fira Code"/>
                <a:ea typeface="Fira Code"/>
                <a:cs typeface="Fira Code"/>
                <a:sym typeface="Fira Code"/>
              </a:rPr>
              <a:t>m</a:t>
            </a:r>
            <a:r>
              <a:rPr lang="en" sz="2000" dirty="0">
                <a:solidFill>
                  <a:schemeClr val="dk2"/>
                </a:solidFill>
                <a:latin typeface="Fira Code"/>
                <a:ea typeface="Fira Code"/>
                <a:cs typeface="Fira Code"/>
                <a:sym typeface="Fira Code"/>
              </a:rPr>
              <a:t>erger trees:</a:t>
            </a:r>
            <a:endParaRPr sz="2000" dirty="0">
              <a:solidFill>
                <a:schemeClr val="dk2"/>
              </a:solidFill>
              <a:latin typeface="Fira Code"/>
              <a:ea typeface="Fira Code"/>
              <a:cs typeface="Fira Code"/>
              <a:sym typeface="Fira Code"/>
            </a:endParaRPr>
          </a:p>
        </p:txBody>
      </p:sp>
      <p:sp>
        <p:nvSpPr>
          <p:cNvPr id="641" name="Google Shape;641;p34"/>
          <p:cNvSpPr txBox="1"/>
          <p:nvPr/>
        </p:nvSpPr>
        <p:spPr>
          <a:xfrm>
            <a:off x="4709787" y="2730574"/>
            <a:ext cx="328808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Track galaxy properties across snapshots</a:t>
            </a:r>
            <a:endParaRPr dirty="0">
              <a:solidFill>
                <a:schemeClr val="accent3"/>
              </a:solidFill>
              <a:latin typeface="Fira Code"/>
              <a:ea typeface="Fira Code"/>
              <a:cs typeface="Fira Code"/>
              <a:sym typeface="Fira Code"/>
            </a:endParaRPr>
          </a:p>
        </p:txBody>
      </p:sp>
      <p:sp>
        <p:nvSpPr>
          <p:cNvPr id="642" name="Google Shape;642;p34"/>
          <p:cNvSpPr txBox="1"/>
          <p:nvPr/>
        </p:nvSpPr>
        <p:spPr>
          <a:xfrm>
            <a:off x="2924773" y="3429124"/>
            <a:ext cx="2592940" cy="7858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Fira Code"/>
              </a:rPr>
              <a:t>s</a:t>
            </a:r>
            <a:r>
              <a:rPr lang="en" sz="2000" dirty="0">
                <a:solidFill>
                  <a:schemeClr val="accent2"/>
                </a:solidFill>
                <a:latin typeface="Fira Code"/>
                <a:ea typeface="Fira Code"/>
                <a:cs typeface="Fira Code"/>
                <a:sym typeface="Fira Code"/>
              </a:rPr>
              <a:t>upplementary data catalogs:</a:t>
            </a:r>
            <a:endParaRPr sz="2000" dirty="0">
              <a:solidFill>
                <a:schemeClr val="accent2"/>
              </a:solidFill>
              <a:latin typeface="Fira Code"/>
              <a:ea typeface="Fira Code"/>
              <a:cs typeface="Fira Code"/>
              <a:sym typeface="Fira Code"/>
            </a:endParaRPr>
          </a:p>
        </p:txBody>
      </p:sp>
      <p:sp>
        <p:nvSpPr>
          <p:cNvPr id="643" name="Google Shape;643;p34"/>
          <p:cNvSpPr txBox="1"/>
          <p:nvPr/>
        </p:nvSpPr>
        <p:spPr>
          <a:xfrm>
            <a:off x="5162700" y="3478467"/>
            <a:ext cx="3981300"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Data derived by other users</a:t>
            </a:r>
            <a:endParaRPr dirty="0">
              <a:solidFill>
                <a:schemeClr val="accent3"/>
              </a:solidFill>
              <a:latin typeface="Fira Code"/>
              <a:ea typeface="Fira Code"/>
              <a:cs typeface="Fira Code"/>
              <a:sym typeface="Fira Code"/>
            </a:endParaRPr>
          </a:p>
        </p:txBody>
      </p:sp>
      <p:cxnSp>
        <p:nvCxnSpPr>
          <p:cNvPr id="647" name="Google Shape;647;p34"/>
          <p:cNvCxnSpPr/>
          <p:nvPr/>
        </p:nvCxnSpPr>
        <p:spPr>
          <a:xfrm>
            <a:off x="1337875" y="1154900"/>
            <a:ext cx="0" cy="2778600"/>
          </a:xfrm>
          <a:prstGeom prst="straightConnector1">
            <a:avLst/>
          </a:prstGeom>
          <a:noFill/>
          <a:ln w="9525" cap="flat" cmpd="sng">
            <a:solidFill>
              <a:schemeClr val="accent4"/>
            </a:solidFill>
            <a:prstDash val="solid"/>
            <a:round/>
            <a:headEnd type="none" w="med" len="med"/>
            <a:tailEnd type="none" w="med" len="med"/>
          </a:ln>
        </p:spPr>
      </p:cxnSp>
      <p:cxnSp>
        <p:nvCxnSpPr>
          <p:cNvPr id="648" name="Google Shape;648;p34"/>
          <p:cNvCxnSpPr>
            <a:cxnSpLocks/>
            <a:endCxn id="636" idx="1"/>
          </p:cNvCxnSpPr>
          <p:nvPr/>
        </p:nvCxnSpPr>
        <p:spPr>
          <a:xfrm>
            <a:off x="1337875" y="1553675"/>
            <a:ext cx="292499" cy="0"/>
          </a:xfrm>
          <a:prstGeom prst="straightConnector1">
            <a:avLst/>
          </a:prstGeom>
          <a:noFill/>
          <a:ln w="9525" cap="flat" cmpd="sng">
            <a:solidFill>
              <a:schemeClr val="accent4"/>
            </a:solidFill>
            <a:prstDash val="solid"/>
            <a:round/>
            <a:headEnd type="none" w="med" len="med"/>
            <a:tailEnd type="none" w="med" len="med"/>
          </a:ln>
        </p:spPr>
      </p:cxnSp>
      <p:cxnSp>
        <p:nvCxnSpPr>
          <p:cNvPr id="650" name="Google Shape;650;p34"/>
          <p:cNvCxnSpPr/>
          <p:nvPr/>
        </p:nvCxnSpPr>
        <p:spPr>
          <a:xfrm>
            <a:off x="1337875" y="2276200"/>
            <a:ext cx="698400" cy="0"/>
          </a:xfrm>
          <a:prstGeom prst="straightConnector1">
            <a:avLst/>
          </a:prstGeom>
          <a:noFill/>
          <a:ln w="9525" cap="flat" cmpd="sng">
            <a:solidFill>
              <a:schemeClr val="accent4"/>
            </a:solidFill>
            <a:prstDash val="solid"/>
            <a:round/>
            <a:headEnd type="none" w="med" len="med"/>
            <a:tailEnd type="none" w="med" len="med"/>
          </a:ln>
        </p:spPr>
      </p:cxnSp>
      <p:sp>
        <p:nvSpPr>
          <p:cNvPr id="651" name="Google Shape;651;p34"/>
          <p:cNvSpPr/>
          <p:nvPr/>
        </p:nvSpPr>
        <p:spPr>
          <a:xfrm>
            <a:off x="1280125" y="2218446"/>
            <a:ext cx="115500" cy="11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34"/>
          <p:cNvCxnSpPr/>
          <p:nvPr/>
        </p:nvCxnSpPr>
        <p:spPr>
          <a:xfrm>
            <a:off x="1337875" y="2998763"/>
            <a:ext cx="1152000" cy="0"/>
          </a:xfrm>
          <a:prstGeom prst="straightConnector1">
            <a:avLst/>
          </a:prstGeom>
          <a:noFill/>
          <a:ln w="9525" cap="flat" cmpd="sng">
            <a:solidFill>
              <a:schemeClr val="accent4"/>
            </a:solidFill>
            <a:prstDash val="solid"/>
            <a:round/>
            <a:headEnd type="none" w="med" len="med"/>
            <a:tailEnd type="none" w="med" len="med"/>
          </a:ln>
        </p:spPr>
      </p:cxnSp>
      <p:sp>
        <p:nvSpPr>
          <p:cNvPr id="653" name="Google Shape;653;p34"/>
          <p:cNvSpPr/>
          <p:nvPr/>
        </p:nvSpPr>
        <p:spPr>
          <a:xfrm>
            <a:off x="1280125" y="2941004"/>
            <a:ext cx="115500" cy="11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 name="Google Shape;654;p34"/>
          <p:cNvCxnSpPr/>
          <p:nvPr/>
        </p:nvCxnSpPr>
        <p:spPr>
          <a:xfrm>
            <a:off x="1337875" y="3721325"/>
            <a:ext cx="1587000" cy="0"/>
          </a:xfrm>
          <a:prstGeom prst="straightConnector1">
            <a:avLst/>
          </a:prstGeom>
          <a:noFill/>
          <a:ln w="9525" cap="flat" cmpd="sng">
            <a:solidFill>
              <a:schemeClr val="accent4"/>
            </a:solidFill>
            <a:prstDash val="solid"/>
            <a:round/>
            <a:headEnd type="none" w="med" len="med"/>
            <a:tailEnd type="none" w="med" len="med"/>
          </a:ln>
        </p:spPr>
      </p:cxnSp>
      <p:sp>
        <p:nvSpPr>
          <p:cNvPr id="655" name="Google Shape;655;p34"/>
          <p:cNvSpPr/>
          <p:nvPr/>
        </p:nvSpPr>
        <p:spPr>
          <a:xfrm>
            <a:off x="1280125" y="3663563"/>
            <a:ext cx="115500" cy="11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5;p27">
            <a:extLst>
              <a:ext uri="{FF2B5EF4-FFF2-40B4-BE49-F238E27FC236}">
                <a16:creationId xmlns:a16="http://schemas.microsoft.com/office/drawing/2014/main" id="{0C7716DD-92A2-D325-156D-A730E2A78C4E}"/>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7" name="Google Shape;507;p30">
            <a:extLst>
              <a:ext uri="{FF2B5EF4-FFF2-40B4-BE49-F238E27FC236}">
                <a16:creationId xmlns:a16="http://schemas.microsoft.com/office/drawing/2014/main" id="{D7E8D1F7-11C9-6F7E-A644-2AB4658FA174}"/>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err="1">
                <a:solidFill>
                  <a:schemeClr val="accent1"/>
                </a:solidFill>
              </a:rPr>
              <a:t>g</a:t>
            </a:r>
            <a:r>
              <a:rPr lang="en-US" sz="2800" dirty="0" err="1">
                <a:solidFill>
                  <a:schemeClr val="accent1"/>
                </a:solidFill>
                <a:latin typeface="Fira Code"/>
                <a:ea typeface="Fira Code"/>
                <a:cs typeface="Fira Code"/>
                <a:sym typeface="Fira Code"/>
              </a:rPr>
              <a:t>roup_catalogs</a:t>
            </a:r>
            <a:r>
              <a:rPr lang="en-US" sz="2800" dirty="0">
                <a:solidFill>
                  <a:schemeClr val="accent1"/>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2041896" y="1071810"/>
            <a:ext cx="566161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 Halo (</a:t>
            </a:r>
            <a:r>
              <a:rPr lang="en-US" dirty="0" err="1">
                <a:solidFill>
                  <a:schemeClr val="accent3"/>
                </a:solidFill>
                <a:latin typeface="Fira Code"/>
                <a:ea typeface="Fira Code"/>
                <a:cs typeface="Fira Code"/>
                <a:sym typeface="Fira Code"/>
              </a:rPr>
              <a:t>FoF</a:t>
            </a:r>
            <a:r>
              <a:rPr lang="en-US" dirty="0">
                <a:solidFill>
                  <a:schemeClr val="accent3"/>
                </a:solidFill>
                <a:latin typeface="Fira Code"/>
                <a:ea typeface="Fira Code"/>
                <a:cs typeface="Fira Code"/>
                <a:sym typeface="Fira Code"/>
              </a:rPr>
              <a:t> group) and </a:t>
            </a:r>
            <a:r>
              <a:rPr lang="en-US" dirty="0" err="1">
                <a:solidFill>
                  <a:schemeClr val="accent3"/>
                </a:solidFill>
                <a:latin typeface="Fira Code"/>
                <a:ea typeface="Fira Code"/>
                <a:cs typeface="Fira Code"/>
                <a:sym typeface="Fira Code"/>
              </a:rPr>
              <a:t>subhalo</a:t>
            </a:r>
            <a:r>
              <a:rPr lang="en-US" dirty="0">
                <a:solidFill>
                  <a:schemeClr val="accent3"/>
                </a:solidFill>
                <a:latin typeface="Fira Code"/>
                <a:ea typeface="Fira Code"/>
                <a:cs typeface="Fira Code"/>
                <a:sym typeface="Fira Code"/>
              </a:rPr>
              <a:t> (galaxy) properties for each snapshot</a:t>
            </a:r>
            <a:endParaRPr dirty="0">
              <a:solidFill>
                <a:schemeClr val="accent3"/>
              </a:solidFill>
              <a:latin typeface="Fira Code"/>
              <a:ea typeface="Fira Code"/>
              <a:cs typeface="Fira Code"/>
              <a:sym typeface="Fira Code"/>
            </a:endParaRPr>
          </a:p>
        </p:txBody>
      </p:sp>
      <p:grpSp>
        <p:nvGrpSpPr>
          <p:cNvPr id="19" name="Group 18">
            <a:extLst>
              <a:ext uri="{FF2B5EF4-FFF2-40B4-BE49-F238E27FC236}">
                <a16:creationId xmlns:a16="http://schemas.microsoft.com/office/drawing/2014/main" id="{F350BF52-0AB4-0111-CA75-049AB16994F0}"/>
              </a:ext>
            </a:extLst>
          </p:cNvPr>
          <p:cNvGrpSpPr/>
          <p:nvPr/>
        </p:nvGrpSpPr>
        <p:grpSpPr>
          <a:xfrm>
            <a:off x="1311553" y="1539891"/>
            <a:ext cx="4824570" cy="1947400"/>
            <a:chOff x="1440493" y="1656210"/>
            <a:chExt cx="4824570" cy="1947400"/>
          </a:xfrm>
        </p:grpSpPr>
        <p:pic>
          <p:nvPicPr>
            <p:cNvPr id="4" name="Picture 3">
              <a:extLst>
                <a:ext uri="{FF2B5EF4-FFF2-40B4-BE49-F238E27FC236}">
                  <a16:creationId xmlns:a16="http://schemas.microsoft.com/office/drawing/2014/main" id="{2A8844E5-3235-2B5A-EA3E-242E11D16EC4}"/>
                </a:ext>
              </a:extLst>
            </p:cNvPr>
            <p:cNvPicPr>
              <a:picLocks noChangeAspect="1"/>
            </p:cNvPicPr>
            <p:nvPr/>
          </p:nvPicPr>
          <p:blipFill>
            <a:blip r:embed="rId3"/>
            <a:stretch>
              <a:fillRect/>
            </a:stretch>
          </p:blipFill>
          <p:spPr>
            <a:xfrm>
              <a:off x="1669343" y="2025542"/>
              <a:ext cx="4509370" cy="676869"/>
            </a:xfrm>
            <a:prstGeom prst="rect">
              <a:avLst/>
            </a:prstGeom>
          </p:spPr>
        </p:pic>
        <p:sp>
          <p:nvSpPr>
            <p:cNvPr id="10" name="TextBox 9">
              <a:extLst>
                <a:ext uri="{FF2B5EF4-FFF2-40B4-BE49-F238E27FC236}">
                  <a16:creationId xmlns:a16="http://schemas.microsoft.com/office/drawing/2014/main" id="{9EABDDC6-D48A-71D6-B4F4-F0F01D341D90}"/>
                </a:ext>
              </a:extLst>
            </p:cNvPr>
            <p:cNvSpPr txBox="1"/>
            <p:nvPr/>
          </p:nvSpPr>
          <p:spPr>
            <a:xfrm>
              <a:off x="1440493" y="1656210"/>
              <a:ext cx="4572000" cy="369332"/>
            </a:xfrm>
            <a:prstGeom prst="rect">
              <a:avLst/>
            </a:prstGeom>
            <a:noFill/>
          </p:spPr>
          <p:txBody>
            <a:bodyPr wrap="square">
              <a:spAutoFit/>
            </a:bodyPr>
            <a:lstStyle/>
            <a:p>
              <a:pPr marL="0" lvl="0" indent="0" algn="l" rtl="0">
                <a:spcBef>
                  <a:spcPts val="0"/>
                </a:spcBef>
                <a:spcAft>
                  <a:spcPts val="0"/>
                </a:spcAft>
                <a:buNone/>
              </a:pPr>
              <a:r>
                <a:rPr lang="en-US" sz="1800" dirty="0">
                  <a:solidFill>
                    <a:schemeClr val="tx2"/>
                  </a:solidFill>
                </a:rPr>
                <a:t>Learn about available properties, units, </a:t>
              </a:r>
              <a:r>
                <a:rPr lang="en-US" sz="1800" dirty="0" err="1">
                  <a:solidFill>
                    <a:schemeClr val="tx2"/>
                  </a:solidFill>
                </a:rPr>
                <a:t>etc</a:t>
              </a:r>
              <a:r>
                <a:rPr lang="en-US" sz="1800" dirty="0">
                  <a:solidFill>
                    <a:schemeClr val="tx2"/>
                  </a:solidFill>
                </a:rPr>
                <a:t>:</a:t>
              </a:r>
            </a:p>
          </p:txBody>
        </p:sp>
        <p:pic>
          <p:nvPicPr>
            <p:cNvPr id="14" name="Picture 13">
              <a:extLst>
                <a:ext uri="{FF2B5EF4-FFF2-40B4-BE49-F238E27FC236}">
                  <a16:creationId xmlns:a16="http://schemas.microsoft.com/office/drawing/2014/main" id="{FFF561A7-1636-8A9F-D0A5-D20B837C8B01}"/>
                </a:ext>
              </a:extLst>
            </p:cNvPr>
            <p:cNvPicPr>
              <a:picLocks noChangeAspect="1"/>
            </p:cNvPicPr>
            <p:nvPr/>
          </p:nvPicPr>
          <p:blipFill rotWithShape="1">
            <a:blip r:embed="rId4"/>
            <a:srcRect b="84907"/>
            <a:stretch/>
          </p:blipFill>
          <p:spPr>
            <a:xfrm>
              <a:off x="1790032" y="2705414"/>
              <a:ext cx="2521080" cy="437069"/>
            </a:xfrm>
            <a:prstGeom prst="rect">
              <a:avLst/>
            </a:prstGeom>
          </p:spPr>
        </p:pic>
        <p:pic>
          <p:nvPicPr>
            <p:cNvPr id="12" name="Picture 11">
              <a:extLst>
                <a:ext uri="{FF2B5EF4-FFF2-40B4-BE49-F238E27FC236}">
                  <a16:creationId xmlns:a16="http://schemas.microsoft.com/office/drawing/2014/main" id="{C1C3C5D9-E134-E9F7-462C-969CD651051E}"/>
                </a:ext>
              </a:extLst>
            </p:cNvPr>
            <p:cNvPicPr>
              <a:picLocks noChangeAspect="1"/>
            </p:cNvPicPr>
            <p:nvPr/>
          </p:nvPicPr>
          <p:blipFill rotWithShape="1">
            <a:blip r:embed="rId4"/>
            <a:srcRect t="79279"/>
            <a:stretch/>
          </p:blipFill>
          <p:spPr>
            <a:xfrm>
              <a:off x="3743983" y="3003591"/>
              <a:ext cx="2521080" cy="600019"/>
            </a:xfrm>
            <a:prstGeom prst="rect">
              <a:avLst/>
            </a:prstGeom>
          </p:spPr>
        </p:pic>
      </p:grpSp>
      <p:pic>
        <p:nvPicPr>
          <p:cNvPr id="16" name="Picture 15">
            <a:extLst>
              <a:ext uri="{FF2B5EF4-FFF2-40B4-BE49-F238E27FC236}">
                <a16:creationId xmlns:a16="http://schemas.microsoft.com/office/drawing/2014/main" id="{32256C4F-5F35-AE1D-0123-7B919C737450}"/>
              </a:ext>
            </a:extLst>
          </p:cNvPr>
          <p:cNvPicPr>
            <a:picLocks noChangeAspect="1"/>
          </p:cNvPicPr>
          <p:nvPr/>
        </p:nvPicPr>
        <p:blipFill rotWithShape="1">
          <a:blip r:embed="rId5"/>
          <a:srcRect l="6332" t="14046" b="2521"/>
          <a:stretch/>
        </p:blipFill>
        <p:spPr>
          <a:xfrm>
            <a:off x="620038" y="4307534"/>
            <a:ext cx="8564922" cy="253266"/>
          </a:xfrm>
          <a:prstGeom prst="rect">
            <a:avLst/>
          </a:prstGeom>
        </p:spPr>
      </p:pic>
      <p:pic>
        <p:nvPicPr>
          <p:cNvPr id="18" name="Picture 17">
            <a:extLst>
              <a:ext uri="{FF2B5EF4-FFF2-40B4-BE49-F238E27FC236}">
                <a16:creationId xmlns:a16="http://schemas.microsoft.com/office/drawing/2014/main" id="{E809EE0B-EDE1-067C-EDEC-D74742886805}"/>
              </a:ext>
            </a:extLst>
          </p:cNvPr>
          <p:cNvPicPr>
            <a:picLocks noChangeAspect="1"/>
          </p:cNvPicPr>
          <p:nvPr/>
        </p:nvPicPr>
        <p:blipFill rotWithShape="1">
          <a:blip r:embed="rId6"/>
          <a:srcRect l="6332" t="31602" b="-1"/>
          <a:stretch/>
        </p:blipFill>
        <p:spPr>
          <a:xfrm>
            <a:off x="620040" y="3817154"/>
            <a:ext cx="8564922" cy="190414"/>
          </a:xfrm>
          <a:prstGeom prst="rect">
            <a:avLst/>
          </a:prstGeom>
        </p:spPr>
      </p:pic>
      <p:sp>
        <p:nvSpPr>
          <p:cNvPr id="21" name="TextBox 20">
            <a:extLst>
              <a:ext uri="{FF2B5EF4-FFF2-40B4-BE49-F238E27FC236}">
                <a16:creationId xmlns:a16="http://schemas.microsoft.com/office/drawing/2014/main" id="{FF1C4FF1-992A-DA9D-F0EA-EA49267AC8F7}"/>
              </a:ext>
            </a:extLst>
          </p:cNvPr>
          <p:cNvSpPr txBox="1"/>
          <p:nvPr/>
        </p:nvSpPr>
        <p:spPr>
          <a:xfrm>
            <a:off x="1775609" y="3377652"/>
            <a:ext cx="4813126" cy="369332"/>
          </a:xfrm>
          <a:prstGeom prst="rect">
            <a:avLst/>
          </a:prstGeom>
          <a:noFill/>
        </p:spPr>
        <p:txBody>
          <a:bodyPr wrap="square">
            <a:spAutoFit/>
          </a:bodyPr>
          <a:lstStyle/>
          <a:p>
            <a:pPr marL="0" lvl="0" indent="0" algn="l" rtl="0">
              <a:spcBef>
                <a:spcPts val="0"/>
              </a:spcBef>
              <a:spcAft>
                <a:spcPts val="0"/>
              </a:spcAft>
              <a:buNone/>
            </a:pPr>
            <a:r>
              <a:rPr lang="en-US" sz="1800" dirty="0">
                <a:solidFill>
                  <a:schemeClr val="accent2"/>
                </a:solidFill>
              </a:rPr>
              <a:t>Examples:</a:t>
            </a:r>
          </a:p>
        </p:txBody>
      </p:sp>
      <p:pic>
        <p:nvPicPr>
          <p:cNvPr id="23" name="Picture 22">
            <a:extLst>
              <a:ext uri="{FF2B5EF4-FFF2-40B4-BE49-F238E27FC236}">
                <a16:creationId xmlns:a16="http://schemas.microsoft.com/office/drawing/2014/main" id="{9075FE20-D2D7-8BFF-6E18-58C1572E383E}"/>
              </a:ext>
            </a:extLst>
          </p:cNvPr>
          <p:cNvPicPr>
            <a:picLocks noChangeAspect="1"/>
          </p:cNvPicPr>
          <p:nvPr/>
        </p:nvPicPr>
        <p:blipFill rotWithShape="1">
          <a:blip r:embed="rId7"/>
          <a:srcRect l="6333" t="2" b="36965"/>
          <a:stretch/>
        </p:blipFill>
        <p:spPr>
          <a:xfrm>
            <a:off x="620039" y="3996168"/>
            <a:ext cx="8564922" cy="353296"/>
          </a:xfrm>
          <a:prstGeom prst="rect">
            <a:avLst/>
          </a:prstGeom>
        </p:spPr>
      </p:pic>
      <p:sp>
        <p:nvSpPr>
          <p:cNvPr id="24" name="Google Shape;465;p27">
            <a:extLst>
              <a:ext uri="{FF2B5EF4-FFF2-40B4-BE49-F238E27FC236}">
                <a16:creationId xmlns:a16="http://schemas.microsoft.com/office/drawing/2014/main" id="{46AF18FF-C02A-5CA1-3FF4-951EBA4A2AA4}"/>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25" name="Google Shape;507;p30">
            <a:extLst>
              <a:ext uri="{FF2B5EF4-FFF2-40B4-BE49-F238E27FC236}">
                <a16:creationId xmlns:a16="http://schemas.microsoft.com/office/drawing/2014/main" id="{1F4985AB-6FD3-8682-4E33-9AEC2473215D}"/>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307713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err="1">
                <a:solidFill>
                  <a:schemeClr val="accent1"/>
                </a:solidFill>
              </a:rPr>
              <a:t>g</a:t>
            </a:r>
            <a:r>
              <a:rPr lang="en-US" sz="2800" dirty="0" err="1">
                <a:solidFill>
                  <a:schemeClr val="accent1"/>
                </a:solidFill>
                <a:latin typeface="Fira Code"/>
                <a:ea typeface="Fira Code"/>
                <a:cs typeface="Fira Code"/>
                <a:sym typeface="Fira Code"/>
              </a:rPr>
              <a:t>roup_catalogs</a:t>
            </a:r>
            <a:r>
              <a:rPr lang="en-US" sz="2800" dirty="0">
                <a:solidFill>
                  <a:schemeClr val="accent1"/>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2041896" y="1071810"/>
            <a:ext cx="566161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Fira Code"/>
              </a:rPr>
              <a:t>def </a:t>
            </a:r>
            <a:r>
              <a:rPr lang="en-US" sz="2000" dirty="0" err="1">
                <a:solidFill>
                  <a:schemeClr val="tx2"/>
                </a:solidFill>
                <a:latin typeface="Fira Code"/>
                <a:ea typeface="Fira Code"/>
                <a:cs typeface="Fira Code"/>
                <a:sym typeface="Fira Code"/>
              </a:rPr>
              <a:t>group_vis_tool</a:t>
            </a:r>
            <a:r>
              <a:rPr lang="en-US" sz="2000" dirty="0">
                <a:solidFill>
                  <a:schemeClr val="tx2"/>
                </a:solidFill>
                <a:latin typeface="Fira Code"/>
                <a:ea typeface="Fira Code"/>
                <a:cs typeface="Fira Code"/>
                <a:sym typeface="Fira Code"/>
              </a:rPr>
              <a:t>():</a:t>
            </a:r>
            <a:endParaRPr sz="2000" dirty="0">
              <a:solidFill>
                <a:schemeClr val="accent2"/>
              </a:solidFill>
              <a:latin typeface="Fira Code"/>
              <a:ea typeface="Fira Code"/>
              <a:cs typeface="Fira Code"/>
              <a:sym typeface="Fira Code"/>
            </a:endParaRPr>
          </a:p>
        </p:txBody>
      </p:sp>
      <p:pic>
        <p:nvPicPr>
          <p:cNvPr id="6" name="Picture 5">
            <a:extLst>
              <a:ext uri="{FF2B5EF4-FFF2-40B4-BE49-F238E27FC236}">
                <a16:creationId xmlns:a16="http://schemas.microsoft.com/office/drawing/2014/main" id="{DBFF5CB5-6A60-0524-1BD8-81AC28B4B0B5}"/>
              </a:ext>
            </a:extLst>
          </p:cNvPr>
          <p:cNvPicPr>
            <a:picLocks noChangeAspect="1"/>
          </p:cNvPicPr>
          <p:nvPr/>
        </p:nvPicPr>
        <p:blipFill>
          <a:blip r:embed="rId3"/>
          <a:stretch>
            <a:fillRect/>
          </a:stretch>
        </p:blipFill>
        <p:spPr>
          <a:xfrm>
            <a:off x="1957744" y="1656210"/>
            <a:ext cx="5661611" cy="2658019"/>
          </a:xfrm>
          <a:prstGeom prst="rect">
            <a:avLst/>
          </a:prstGeom>
        </p:spPr>
      </p:pic>
      <p:sp>
        <p:nvSpPr>
          <p:cNvPr id="7" name="Google Shape;465;p27">
            <a:extLst>
              <a:ext uri="{FF2B5EF4-FFF2-40B4-BE49-F238E27FC236}">
                <a16:creationId xmlns:a16="http://schemas.microsoft.com/office/drawing/2014/main" id="{D3FA1FFD-9E11-84BF-B34C-25DD542085D1}"/>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8" name="Google Shape;507;p30">
            <a:extLst>
              <a:ext uri="{FF2B5EF4-FFF2-40B4-BE49-F238E27FC236}">
                <a16:creationId xmlns:a16="http://schemas.microsoft.com/office/drawing/2014/main" id="{716646CA-D311-051D-94EE-FC9D40D554E5}"/>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309727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a:solidFill>
                  <a:schemeClr val="tx2"/>
                </a:solidFill>
              </a:rPr>
              <a:t>snapshots</a:t>
            </a:r>
            <a:r>
              <a:rPr lang="en-US" sz="2800" dirty="0">
                <a:solidFill>
                  <a:schemeClr val="tx2"/>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1661092" y="1165448"/>
            <a:ext cx="7200036" cy="8462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 A full snapshot includes all particle data at a given timestep</a:t>
            </a:r>
          </a:p>
          <a:p>
            <a:pPr marL="0" lvl="0" indent="0" algn="l" rtl="0">
              <a:spcBef>
                <a:spcPts val="0"/>
              </a:spcBef>
              <a:spcAft>
                <a:spcPts val="0"/>
              </a:spcAft>
              <a:buNone/>
            </a:pPr>
            <a:r>
              <a:rPr lang="en-US" dirty="0">
                <a:solidFill>
                  <a:schemeClr val="accent3"/>
                </a:solidFill>
                <a:latin typeface="Fira Code"/>
                <a:ea typeface="Fira Code"/>
                <a:cs typeface="Fira Code"/>
                <a:sym typeface="Fira Code"/>
              </a:rPr>
              <a:t># These files can be LARGE, but you’ll rarely need every field</a:t>
            </a:r>
          </a:p>
          <a:p>
            <a:pPr marL="0" lvl="0" indent="0" algn="l" rtl="0">
              <a:spcBef>
                <a:spcPts val="0"/>
              </a:spcBef>
              <a:spcAft>
                <a:spcPts val="0"/>
              </a:spcAft>
              <a:buNone/>
            </a:pPr>
            <a:r>
              <a:rPr lang="en-US" dirty="0">
                <a:solidFill>
                  <a:schemeClr val="accent3"/>
                </a:solidFill>
                <a:latin typeface="Fira Code"/>
                <a:ea typeface="Fira Code"/>
                <a:cs typeface="Fira Code"/>
                <a:sym typeface="Fira Code"/>
              </a:rPr>
              <a:t># Instead, fetch only the particle parameters you want, and/or utilize </a:t>
            </a:r>
            <a:r>
              <a:rPr lang="en-US" dirty="0">
                <a:solidFill>
                  <a:schemeClr val="bg2"/>
                </a:solidFill>
                <a:latin typeface="Fira Code"/>
                <a:ea typeface="Fira Code"/>
                <a:cs typeface="Fira Code"/>
                <a:sym typeface="Fira Code"/>
              </a:rPr>
              <a:t>cutouts</a:t>
            </a:r>
          </a:p>
          <a:p>
            <a:pPr marL="0" lvl="0" indent="0" algn="l" rtl="0">
              <a:spcBef>
                <a:spcPts val="0"/>
              </a:spcBef>
              <a:spcAft>
                <a:spcPts val="0"/>
              </a:spcAft>
              <a:buNone/>
            </a:pPr>
            <a:endParaRPr lang="en-US" dirty="0">
              <a:solidFill>
                <a:schemeClr val="accent3"/>
              </a:solidFill>
              <a:latin typeface="Fira Code"/>
              <a:ea typeface="Fira Code"/>
              <a:cs typeface="Fira Code"/>
              <a:sym typeface="Fira Code"/>
            </a:endParaRPr>
          </a:p>
        </p:txBody>
      </p:sp>
      <p:grpSp>
        <p:nvGrpSpPr>
          <p:cNvPr id="7" name="Group 6">
            <a:extLst>
              <a:ext uri="{FF2B5EF4-FFF2-40B4-BE49-F238E27FC236}">
                <a16:creationId xmlns:a16="http://schemas.microsoft.com/office/drawing/2014/main" id="{E4A40479-703D-C540-5A0A-22950D27435A}"/>
              </a:ext>
            </a:extLst>
          </p:cNvPr>
          <p:cNvGrpSpPr/>
          <p:nvPr/>
        </p:nvGrpSpPr>
        <p:grpSpPr>
          <a:xfrm>
            <a:off x="4446741" y="1729175"/>
            <a:ext cx="4738220" cy="2805241"/>
            <a:chOff x="1311553" y="1888543"/>
            <a:chExt cx="4738220" cy="2805241"/>
          </a:xfrm>
        </p:grpSpPr>
        <p:grpSp>
          <p:nvGrpSpPr>
            <p:cNvPr id="19" name="Group 18">
              <a:extLst>
                <a:ext uri="{FF2B5EF4-FFF2-40B4-BE49-F238E27FC236}">
                  <a16:creationId xmlns:a16="http://schemas.microsoft.com/office/drawing/2014/main" id="{F350BF52-0AB4-0111-CA75-049AB16994F0}"/>
                </a:ext>
              </a:extLst>
            </p:cNvPr>
            <p:cNvGrpSpPr/>
            <p:nvPr/>
          </p:nvGrpSpPr>
          <p:grpSpPr>
            <a:xfrm>
              <a:off x="1311553" y="1888543"/>
              <a:ext cx="4738220" cy="1486273"/>
              <a:chOff x="1440493" y="1656210"/>
              <a:chExt cx="4738220" cy="1486273"/>
            </a:xfrm>
          </p:grpSpPr>
          <p:pic>
            <p:nvPicPr>
              <p:cNvPr id="4" name="Picture 3">
                <a:extLst>
                  <a:ext uri="{FF2B5EF4-FFF2-40B4-BE49-F238E27FC236}">
                    <a16:creationId xmlns:a16="http://schemas.microsoft.com/office/drawing/2014/main" id="{2A8844E5-3235-2B5A-EA3E-242E11D16EC4}"/>
                  </a:ext>
                </a:extLst>
              </p:cNvPr>
              <p:cNvPicPr>
                <a:picLocks noChangeAspect="1"/>
              </p:cNvPicPr>
              <p:nvPr/>
            </p:nvPicPr>
            <p:blipFill>
              <a:blip r:embed="rId3"/>
              <a:stretch>
                <a:fillRect/>
              </a:stretch>
            </p:blipFill>
            <p:spPr>
              <a:xfrm>
                <a:off x="1669343" y="2025542"/>
                <a:ext cx="4509370" cy="676869"/>
              </a:xfrm>
              <a:prstGeom prst="rect">
                <a:avLst/>
              </a:prstGeom>
            </p:spPr>
          </p:pic>
          <p:sp>
            <p:nvSpPr>
              <p:cNvPr id="10" name="TextBox 9">
                <a:extLst>
                  <a:ext uri="{FF2B5EF4-FFF2-40B4-BE49-F238E27FC236}">
                    <a16:creationId xmlns:a16="http://schemas.microsoft.com/office/drawing/2014/main" id="{9EABDDC6-D48A-71D6-B4F4-F0F01D341D90}"/>
                  </a:ext>
                </a:extLst>
              </p:cNvPr>
              <p:cNvSpPr txBox="1"/>
              <p:nvPr/>
            </p:nvSpPr>
            <p:spPr>
              <a:xfrm>
                <a:off x="1440493" y="1656210"/>
                <a:ext cx="4572000" cy="369332"/>
              </a:xfrm>
              <a:prstGeom prst="rect">
                <a:avLst/>
              </a:prstGeom>
              <a:noFill/>
            </p:spPr>
            <p:txBody>
              <a:bodyPr wrap="square">
                <a:spAutoFit/>
              </a:bodyPr>
              <a:lstStyle/>
              <a:p>
                <a:pPr marL="0" lvl="0" indent="0" algn="l" rtl="0">
                  <a:spcBef>
                    <a:spcPts val="0"/>
                  </a:spcBef>
                  <a:spcAft>
                    <a:spcPts val="0"/>
                  </a:spcAft>
                  <a:buNone/>
                </a:pPr>
                <a:r>
                  <a:rPr lang="en-US" sz="1800" dirty="0">
                    <a:solidFill>
                      <a:schemeClr val="accent1"/>
                    </a:solidFill>
                  </a:rPr>
                  <a:t>Learn about available properties, units, </a:t>
                </a:r>
                <a:r>
                  <a:rPr lang="en-US" sz="1800" dirty="0" err="1">
                    <a:solidFill>
                      <a:schemeClr val="accent1"/>
                    </a:solidFill>
                  </a:rPr>
                  <a:t>etc</a:t>
                </a:r>
                <a:r>
                  <a:rPr lang="en-US" sz="1800" dirty="0">
                    <a:solidFill>
                      <a:schemeClr val="accent1"/>
                    </a:solidFill>
                  </a:rPr>
                  <a:t>:</a:t>
                </a:r>
              </a:p>
            </p:txBody>
          </p:sp>
          <p:pic>
            <p:nvPicPr>
              <p:cNvPr id="14" name="Picture 13">
                <a:extLst>
                  <a:ext uri="{FF2B5EF4-FFF2-40B4-BE49-F238E27FC236}">
                    <a16:creationId xmlns:a16="http://schemas.microsoft.com/office/drawing/2014/main" id="{FFF561A7-1636-8A9F-D0A5-D20B837C8B01}"/>
                  </a:ext>
                </a:extLst>
              </p:cNvPr>
              <p:cNvPicPr>
                <a:picLocks noChangeAspect="1"/>
              </p:cNvPicPr>
              <p:nvPr/>
            </p:nvPicPr>
            <p:blipFill rotWithShape="1">
              <a:blip r:embed="rId4"/>
              <a:srcRect b="84907"/>
              <a:stretch/>
            </p:blipFill>
            <p:spPr>
              <a:xfrm>
                <a:off x="1790032" y="2705414"/>
                <a:ext cx="2521080" cy="437069"/>
              </a:xfrm>
              <a:prstGeom prst="rect">
                <a:avLst/>
              </a:prstGeom>
            </p:spPr>
          </p:pic>
        </p:grpSp>
        <p:pic>
          <p:nvPicPr>
            <p:cNvPr id="6" name="Picture 5">
              <a:extLst>
                <a:ext uri="{FF2B5EF4-FFF2-40B4-BE49-F238E27FC236}">
                  <a16:creationId xmlns:a16="http://schemas.microsoft.com/office/drawing/2014/main" id="{42571DF4-6574-274F-336A-6E5A90672A38}"/>
                </a:ext>
              </a:extLst>
            </p:cNvPr>
            <p:cNvPicPr>
              <a:picLocks noChangeAspect="1"/>
            </p:cNvPicPr>
            <p:nvPr/>
          </p:nvPicPr>
          <p:blipFill>
            <a:blip r:embed="rId5"/>
            <a:stretch>
              <a:fillRect/>
            </a:stretch>
          </p:blipFill>
          <p:spPr>
            <a:xfrm>
              <a:off x="3664515" y="2934744"/>
              <a:ext cx="1720938" cy="1759040"/>
            </a:xfrm>
            <a:prstGeom prst="rect">
              <a:avLst/>
            </a:prstGeom>
          </p:spPr>
        </p:pic>
      </p:grpSp>
      <p:sp>
        <p:nvSpPr>
          <p:cNvPr id="8" name="TextBox 7">
            <a:extLst>
              <a:ext uri="{FF2B5EF4-FFF2-40B4-BE49-F238E27FC236}">
                <a16:creationId xmlns:a16="http://schemas.microsoft.com/office/drawing/2014/main" id="{DE306283-4073-8D67-674D-6797A0498AFB}"/>
              </a:ext>
            </a:extLst>
          </p:cNvPr>
          <p:cNvSpPr txBox="1"/>
          <p:nvPr/>
        </p:nvSpPr>
        <p:spPr>
          <a:xfrm>
            <a:off x="1542910" y="3215448"/>
            <a:ext cx="3718200" cy="1169551"/>
          </a:xfrm>
          <a:prstGeom prst="rect">
            <a:avLst/>
          </a:prstGeom>
          <a:noFill/>
        </p:spPr>
        <p:txBody>
          <a:bodyPr wrap="square">
            <a:spAutoFit/>
          </a:bodyPr>
          <a:lstStyle/>
          <a:p>
            <a:r>
              <a:rPr lang="en-US" dirty="0">
                <a:solidFill>
                  <a:schemeClr val="accent2"/>
                </a:solidFill>
                <a:latin typeface="Fira Code" panose="020B0809050000020004" pitchFamily="49" charset="0"/>
                <a:ea typeface="Fira Code" panose="020B0809050000020004" pitchFamily="49" charset="0"/>
                <a:cs typeface="Fira Code" panose="020B0809050000020004" pitchFamily="49" charset="0"/>
              </a:rPr>
              <a:t>Useful</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 </a:t>
            </a:r>
            <a:r>
              <a:rPr lang="en-US" dirty="0">
                <a:solidFill>
                  <a:schemeClr val="accent2"/>
                </a:solidFill>
                <a:latin typeface="Fira Code" panose="020B0809050000020004" pitchFamily="49" charset="0"/>
                <a:ea typeface="Fira Code" panose="020B0809050000020004" pitchFamily="49" charset="0"/>
                <a:cs typeface="Fira Code" panose="020B0809050000020004" pitchFamily="49" charset="0"/>
              </a:rPr>
              <a:t>for:</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Examining resolved properties/ profiles of galaxies/halos</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Obtaining parameters not included in group catalogs</a:t>
            </a:r>
          </a:p>
        </p:txBody>
      </p:sp>
      <p:sp>
        <p:nvSpPr>
          <p:cNvPr id="11" name="TextBox 10">
            <a:extLst>
              <a:ext uri="{FF2B5EF4-FFF2-40B4-BE49-F238E27FC236}">
                <a16:creationId xmlns:a16="http://schemas.microsoft.com/office/drawing/2014/main" id="{F505E952-BABA-1129-EFDD-B2D8528FC6BA}"/>
              </a:ext>
            </a:extLst>
          </p:cNvPr>
          <p:cNvSpPr txBox="1"/>
          <p:nvPr/>
        </p:nvSpPr>
        <p:spPr>
          <a:xfrm>
            <a:off x="1226916" y="2240841"/>
            <a:ext cx="3241494" cy="738664"/>
          </a:xfrm>
          <a:prstGeom prst="rect">
            <a:avLst/>
          </a:prstGeom>
          <a:noFill/>
        </p:spPr>
        <p:txBody>
          <a:bodyPr wrap="square">
            <a:spAutoFit/>
          </a:bodyPr>
          <a:lstStyle/>
          <a:p>
            <a:pPr marL="0" lvl="0" indent="0" algn="l" rtl="0">
              <a:spcBef>
                <a:spcPts val="0"/>
              </a:spcBef>
              <a:spcAft>
                <a:spcPts val="0"/>
              </a:spcAft>
              <a:buNone/>
            </a:pPr>
            <a:r>
              <a:rPr lang="en-US" dirty="0">
                <a:solidFill>
                  <a:schemeClr val="bg2"/>
                </a:solidFill>
                <a:latin typeface="Fira Code"/>
                <a:ea typeface="Fira Code"/>
                <a:cs typeface="Fira Code"/>
                <a:sym typeface="Fira Code"/>
              </a:rPr>
              <a:t>Cutouts </a:t>
            </a:r>
            <a:r>
              <a:rPr lang="en-US" dirty="0">
                <a:solidFill>
                  <a:schemeClr val="accent6"/>
                </a:solidFill>
                <a:latin typeface="Fira Code"/>
                <a:ea typeface="Fira Code"/>
                <a:cs typeface="Fira Code"/>
                <a:sym typeface="Fira Code"/>
              </a:rPr>
              <a:t>= files that contain all particles bound to a halo/</a:t>
            </a:r>
            <a:r>
              <a:rPr lang="en-US" dirty="0" err="1">
                <a:solidFill>
                  <a:schemeClr val="accent6"/>
                </a:solidFill>
                <a:latin typeface="Fira Code"/>
                <a:ea typeface="Fira Code"/>
                <a:cs typeface="Fira Code"/>
                <a:sym typeface="Fira Code"/>
              </a:rPr>
              <a:t>subhalo</a:t>
            </a:r>
            <a:r>
              <a:rPr lang="en-US" dirty="0">
                <a:solidFill>
                  <a:schemeClr val="accent6"/>
                </a:solidFill>
                <a:latin typeface="Fira Code"/>
                <a:ea typeface="Fira Code"/>
                <a:cs typeface="Fira Code"/>
                <a:sym typeface="Fira Code"/>
              </a:rPr>
              <a:t> </a:t>
            </a:r>
            <a:endParaRPr lang="en-US" dirty="0">
              <a:solidFill>
                <a:schemeClr val="bg2"/>
              </a:solidFill>
              <a:latin typeface="Fira Code"/>
              <a:ea typeface="Fira Code"/>
              <a:cs typeface="Fira Code"/>
              <a:sym typeface="Fira Code"/>
            </a:endParaRPr>
          </a:p>
        </p:txBody>
      </p:sp>
      <p:sp>
        <p:nvSpPr>
          <p:cNvPr id="13" name="Google Shape;465;p27">
            <a:extLst>
              <a:ext uri="{FF2B5EF4-FFF2-40B4-BE49-F238E27FC236}">
                <a16:creationId xmlns:a16="http://schemas.microsoft.com/office/drawing/2014/main" id="{D0F92BD4-F14F-4F3F-4CC8-D20A464681F4}"/>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15" name="Google Shape;507;p30">
            <a:extLst>
              <a:ext uri="{FF2B5EF4-FFF2-40B4-BE49-F238E27FC236}">
                <a16:creationId xmlns:a16="http://schemas.microsoft.com/office/drawing/2014/main" id="{74EF4E23-FE1A-65B1-F9D9-C33551B43058}"/>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3395243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a:solidFill>
                  <a:schemeClr val="tx2"/>
                </a:solidFill>
              </a:rPr>
              <a:t>snapshots</a:t>
            </a:r>
            <a:r>
              <a:rPr lang="en-US" sz="2800" dirty="0">
                <a:solidFill>
                  <a:schemeClr val="tx2"/>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2041896" y="1071810"/>
            <a:ext cx="566161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Fira Code"/>
              </a:rPr>
              <a:t>def </a:t>
            </a:r>
            <a:r>
              <a:rPr lang="en-US" sz="2000" dirty="0" err="1">
                <a:solidFill>
                  <a:schemeClr val="bg2"/>
                </a:solidFill>
                <a:latin typeface="Fira Code"/>
                <a:ea typeface="Fira Code"/>
                <a:cs typeface="Fira Code"/>
                <a:sym typeface="Fira Code"/>
              </a:rPr>
              <a:t>cutout_vis_tool</a:t>
            </a:r>
            <a:r>
              <a:rPr lang="en-US" sz="2000" dirty="0">
                <a:solidFill>
                  <a:schemeClr val="bg2"/>
                </a:solidFill>
                <a:latin typeface="Fira Code"/>
                <a:ea typeface="Fira Code"/>
                <a:cs typeface="Fira Code"/>
                <a:sym typeface="Fira Code"/>
              </a:rPr>
              <a:t>():</a:t>
            </a:r>
            <a:endParaRPr sz="2000" dirty="0">
              <a:solidFill>
                <a:schemeClr val="bg2"/>
              </a:solidFill>
              <a:latin typeface="Fira Code"/>
              <a:ea typeface="Fira Code"/>
              <a:cs typeface="Fira Code"/>
              <a:sym typeface="Fira Code"/>
            </a:endParaRPr>
          </a:p>
        </p:txBody>
      </p:sp>
      <p:pic>
        <p:nvPicPr>
          <p:cNvPr id="4" name="Picture 3">
            <a:extLst>
              <a:ext uri="{FF2B5EF4-FFF2-40B4-BE49-F238E27FC236}">
                <a16:creationId xmlns:a16="http://schemas.microsoft.com/office/drawing/2014/main" id="{76742EBD-3943-13E1-7DA0-68FF14317F8D}"/>
              </a:ext>
            </a:extLst>
          </p:cNvPr>
          <p:cNvPicPr>
            <a:picLocks noChangeAspect="1"/>
          </p:cNvPicPr>
          <p:nvPr/>
        </p:nvPicPr>
        <p:blipFill>
          <a:blip r:embed="rId3"/>
          <a:stretch>
            <a:fillRect/>
          </a:stretch>
        </p:blipFill>
        <p:spPr>
          <a:xfrm>
            <a:off x="1143250" y="1557130"/>
            <a:ext cx="5100302" cy="177299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26065AE-9094-FB8D-8243-5B69BE3A1CB7}"/>
              </a:ext>
            </a:extLst>
          </p:cNvPr>
          <p:cNvPicPr>
            <a:picLocks noChangeAspect="1"/>
          </p:cNvPicPr>
          <p:nvPr/>
        </p:nvPicPr>
        <p:blipFill>
          <a:blip r:embed="rId4"/>
          <a:stretch>
            <a:fillRect/>
          </a:stretch>
        </p:blipFill>
        <p:spPr>
          <a:xfrm>
            <a:off x="5698133" y="1123900"/>
            <a:ext cx="3183435" cy="3426533"/>
          </a:xfrm>
          <a:prstGeom prst="rect">
            <a:avLst/>
          </a:prstGeom>
        </p:spPr>
      </p:pic>
      <p:pic>
        <p:nvPicPr>
          <p:cNvPr id="10" name="Picture 9">
            <a:extLst>
              <a:ext uri="{FF2B5EF4-FFF2-40B4-BE49-F238E27FC236}">
                <a16:creationId xmlns:a16="http://schemas.microsoft.com/office/drawing/2014/main" id="{F7964082-5DAF-A6FA-26F9-5B70E829C24A}"/>
              </a:ext>
            </a:extLst>
          </p:cNvPr>
          <p:cNvPicPr>
            <a:picLocks noChangeAspect="1"/>
          </p:cNvPicPr>
          <p:nvPr/>
        </p:nvPicPr>
        <p:blipFill>
          <a:blip r:embed="rId5"/>
          <a:stretch>
            <a:fillRect/>
          </a:stretch>
        </p:blipFill>
        <p:spPr>
          <a:xfrm>
            <a:off x="1163472" y="3330129"/>
            <a:ext cx="3074706" cy="1334307"/>
          </a:xfrm>
          <a:prstGeom prst="rect">
            <a:avLst/>
          </a:prstGeom>
        </p:spPr>
      </p:pic>
      <p:pic>
        <p:nvPicPr>
          <p:cNvPr id="12" name="Picture 11">
            <a:extLst>
              <a:ext uri="{FF2B5EF4-FFF2-40B4-BE49-F238E27FC236}">
                <a16:creationId xmlns:a16="http://schemas.microsoft.com/office/drawing/2014/main" id="{E82FAD14-49EB-E6CA-D5AB-25078DE7FA69}"/>
              </a:ext>
            </a:extLst>
          </p:cNvPr>
          <p:cNvPicPr>
            <a:picLocks noChangeAspect="1"/>
          </p:cNvPicPr>
          <p:nvPr/>
        </p:nvPicPr>
        <p:blipFill>
          <a:blip r:embed="rId6"/>
          <a:stretch>
            <a:fillRect/>
          </a:stretch>
        </p:blipFill>
        <p:spPr>
          <a:xfrm>
            <a:off x="4097961" y="3885661"/>
            <a:ext cx="1549480" cy="577880"/>
          </a:xfrm>
          <a:prstGeom prst="rect">
            <a:avLst/>
          </a:prstGeom>
        </p:spPr>
      </p:pic>
      <p:sp>
        <p:nvSpPr>
          <p:cNvPr id="13" name="Google Shape;465;p27">
            <a:extLst>
              <a:ext uri="{FF2B5EF4-FFF2-40B4-BE49-F238E27FC236}">
                <a16:creationId xmlns:a16="http://schemas.microsoft.com/office/drawing/2014/main" id="{C85659FA-5B41-25CE-6B24-A0CFD490E7BA}"/>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14" name="Google Shape;507;p30">
            <a:extLst>
              <a:ext uri="{FF2B5EF4-FFF2-40B4-BE49-F238E27FC236}">
                <a16:creationId xmlns:a16="http://schemas.microsoft.com/office/drawing/2014/main" id="{5566B890-2111-A08C-0028-13F9B2B5EA76}"/>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291455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err="1">
                <a:solidFill>
                  <a:schemeClr val="bg2"/>
                </a:solidFill>
              </a:rPr>
              <a:t>merger_trees</a:t>
            </a:r>
            <a:r>
              <a:rPr lang="en-US" sz="2800" dirty="0">
                <a:solidFill>
                  <a:schemeClr val="bg2"/>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1600132" y="1011152"/>
            <a:ext cx="7200036" cy="8462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 merger trees trace a </a:t>
            </a:r>
            <a:r>
              <a:rPr lang="en-US" dirty="0" err="1">
                <a:solidFill>
                  <a:schemeClr val="accent3"/>
                </a:solidFill>
                <a:latin typeface="Fira Code"/>
                <a:ea typeface="Fira Code"/>
                <a:cs typeface="Fira Code"/>
                <a:sym typeface="Fira Code"/>
              </a:rPr>
              <a:t>subhalo</a:t>
            </a:r>
            <a:r>
              <a:rPr lang="en-US" dirty="0">
                <a:solidFill>
                  <a:schemeClr val="accent3"/>
                </a:solidFill>
                <a:latin typeface="Fira Code"/>
                <a:ea typeface="Fira Code"/>
                <a:cs typeface="Fira Code"/>
                <a:sym typeface="Fira Code"/>
              </a:rPr>
              <a:t> through previous snapshots</a:t>
            </a:r>
          </a:p>
          <a:p>
            <a:pPr marL="0" lvl="0" indent="0" algn="l" rtl="0">
              <a:spcBef>
                <a:spcPts val="0"/>
              </a:spcBef>
              <a:spcAft>
                <a:spcPts val="0"/>
              </a:spcAft>
              <a:buNone/>
            </a:pPr>
            <a:r>
              <a:rPr lang="en-US" dirty="0">
                <a:solidFill>
                  <a:schemeClr val="accent3"/>
                </a:solidFill>
                <a:latin typeface="Fira Code"/>
                <a:ea typeface="Fira Code"/>
                <a:cs typeface="Fira Code"/>
                <a:sym typeface="Fira Code"/>
              </a:rPr>
              <a:t># contain group catalog fields as a function of snapshot</a:t>
            </a:r>
          </a:p>
          <a:p>
            <a:pPr marL="0" lvl="0" indent="0" algn="l" rtl="0">
              <a:spcBef>
                <a:spcPts val="0"/>
              </a:spcBef>
              <a:spcAft>
                <a:spcPts val="0"/>
              </a:spcAft>
              <a:buNone/>
            </a:pPr>
            <a:r>
              <a:rPr lang="en-US" dirty="0">
                <a:solidFill>
                  <a:schemeClr val="accent3"/>
                </a:solidFill>
                <a:latin typeface="Fira Code"/>
                <a:ea typeface="Fira Code"/>
                <a:cs typeface="Fira Code"/>
                <a:sym typeface="Fira Code"/>
              </a:rPr>
              <a:t># can learn more about the trees in Data Specifications</a:t>
            </a:r>
          </a:p>
        </p:txBody>
      </p:sp>
      <p:sp>
        <p:nvSpPr>
          <p:cNvPr id="8" name="TextBox 7">
            <a:extLst>
              <a:ext uri="{FF2B5EF4-FFF2-40B4-BE49-F238E27FC236}">
                <a16:creationId xmlns:a16="http://schemas.microsoft.com/office/drawing/2014/main" id="{DE306283-4073-8D67-674D-6797A0498AFB}"/>
              </a:ext>
            </a:extLst>
          </p:cNvPr>
          <p:cNvSpPr txBox="1"/>
          <p:nvPr/>
        </p:nvSpPr>
        <p:spPr>
          <a:xfrm>
            <a:off x="1070350" y="2044990"/>
            <a:ext cx="3718200" cy="1815882"/>
          </a:xfrm>
          <a:prstGeom prst="rect">
            <a:avLst/>
          </a:prstGeom>
          <a:noFill/>
        </p:spPr>
        <p:txBody>
          <a:bodyPr wrap="square">
            <a:spAutoFit/>
          </a:bodyPr>
          <a:lstStyle/>
          <a:p>
            <a:r>
              <a:rPr lang="en-US" dirty="0">
                <a:solidFill>
                  <a:schemeClr val="accent2"/>
                </a:solidFill>
                <a:latin typeface="Fira Code" panose="020B0809050000020004" pitchFamily="49" charset="0"/>
                <a:ea typeface="Fira Code" panose="020B0809050000020004" pitchFamily="49" charset="0"/>
                <a:cs typeface="Fira Code" panose="020B0809050000020004" pitchFamily="49" charset="0"/>
              </a:rPr>
              <a:t>Useful</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 </a:t>
            </a:r>
            <a:r>
              <a:rPr lang="en-US" dirty="0">
                <a:solidFill>
                  <a:schemeClr val="accent2"/>
                </a:solidFill>
                <a:latin typeface="Fira Code" panose="020B0809050000020004" pitchFamily="49" charset="0"/>
                <a:ea typeface="Fira Code" panose="020B0809050000020004" pitchFamily="49" charset="0"/>
                <a:cs typeface="Fira Code" panose="020B0809050000020004" pitchFamily="49" charset="0"/>
              </a:rPr>
              <a:t>for:</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Determining history of a </a:t>
            </a:r>
            <a:r>
              <a:rPr lang="en-US" dirty="0" err="1">
                <a:solidFill>
                  <a:schemeClr val="accent6"/>
                </a:solidFill>
                <a:latin typeface="Fira Code" panose="020B0809050000020004" pitchFamily="49" charset="0"/>
                <a:ea typeface="Fira Code" panose="020B0809050000020004" pitchFamily="49" charset="0"/>
                <a:cs typeface="Fira Code" panose="020B0809050000020004" pitchFamily="49" charset="0"/>
              </a:rPr>
              <a:t>subhalo</a:t>
            </a:r>
            <a:endPar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endParaRP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Change in properties since a given redshift</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Visualization tool allows by-eye analysis of merger history</a:t>
            </a:r>
          </a:p>
          <a:p>
            <a:pPr lvl="3">
              <a:buClr>
                <a:schemeClr val="accent6"/>
              </a:buClr>
            </a:pPr>
            <a:endPar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9" name="Picture 8" descr="A colorful graph of a graph&#10;&#10;Description automatically generated with medium confidence">
            <a:extLst>
              <a:ext uri="{FF2B5EF4-FFF2-40B4-BE49-F238E27FC236}">
                <a16:creationId xmlns:a16="http://schemas.microsoft.com/office/drawing/2014/main" id="{360D2E77-CF8A-79DE-BCC6-2F0F90D3045E}"/>
              </a:ext>
            </a:extLst>
          </p:cNvPr>
          <p:cNvPicPr>
            <a:picLocks noChangeAspect="1"/>
          </p:cNvPicPr>
          <p:nvPr/>
        </p:nvPicPr>
        <p:blipFill>
          <a:blip r:embed="rId3"/>
          <a:stretch>
            <a:fillRect/>
          </a:stretch>
        </p:blipFill>
        <p:spPr>
          <a:xfrm>
            <a:off x="5019909" y="2011705"/>
            <a:ext cx="3922216" cy="2801583"/>
          </a:xfrm>
          <a:prstGeom prst="rect">
            <a:avLst/>
          </a:prstGeom>
        </p:spPr>
      </p:pic>
      <p:sp>
        <p:nvSpPr>
          <p:cNvPr id="13" name="TextBox 12">
            <a:extLst>
              <a:ext uri="{FF2B5EF4-FFF2-40B4-BE49-F238E27FC236}">
                <a16:creationId xmlns:a16="http://schemas.microsoft.com/office/drawing/2014/main" id="{F6D2DEB2-C049-971E-4389-3C47BB06CC3B}"/>
              </a:ext>
            </a:extLst>
          </p:cNvPr>
          <p:cNvSpPr txBox="1"/>
          <p:nvPr/>
        </p:nvSpPr>
        <p:spPr>
          <a:xfrm>
            <a:off x="1530715" y="4813288"/>
            <a:ext cx="9422349" cy="276999"/>
          </a:xfrm>
          <a:prstGeom prst="rect">
            <a:avLst/>
          </a:prstGeom>
          <a:noFill/>
        </p:spPr>
        <p:txBody>
          <a:bodyPr wrap="square">
            <a:spAutoFit/>
          </a:bodyPr>
          <a:lstStyle/>
          <a:p>
            <a:r>
              <a:rPr lang="en-US" sz="1200" dirty="0">
                <a:solidFill>
                  <a:schemeClr val="accent6"/>
                </a:solidFill>
              </a:rPr>
              <a:t>Merger tree visualization: </a:t>
            </a:r>
            <a:r>
              <a:rPr lang="en-US" sz="1200" u="sng" dirty="0">
                <a:solidFill>
                  <a:schemeClr val="accent6"/>
                </a:solidFill>
              </a:rPr>
              <a:t>https://www.tng-project.org/api/</a:t>
            </a:r>
            <a:r>
              <a:rPr lang="en-US" sz="1200" u="sng" dirty="0">
                <a:solidFill>
                  <a:schemeClr val="tx2"/>
                </a:solidFill>
              </a:rPr>
              <a:t>TNG100-1</a:t>
            </a:r>
            <a:r>
              <a:rPr lang="en-US" sz="1200" u="sng" dirty="0">
                <a:solidFill>
                  <a:schemeClr val="accent6"/>
                </a:solidFill>
              </a:rPr>
              <a:t>/snapshots/</a:t>
            </a:r>
            <a:r>
              <a:rPr lang="en-US" sz="1200" u="sng" dirty="0">
                <a:solidFill>
                  <a:schemeClr val="accent1"/>
                </a:solidFill>
              </a:rPr>
              <a:t>99</a:t>
            </a:r>
            <a:r>
              <a:rPr lang="en-US" sz="1200" u="sng" dirty="0">
                <a:solidFill>
                  <a:schemeClr val="accent6"/>
                </a:solidFill>
              </a:rPr>
              <a:t>/subhalos/</a:t>
            </a:r>
            <a:r>
              <a:rPr lang="en-US" sz="1200" u="sng" dirty="0">
                <a:solidFill>
                  <a:schemeClr val="accent2"/>
                </a:solidFill>
              </a:rPr>
              <a:t>0</a:t>
            </a:r>
            <a:r>
              <a:rPr lang="en-US" sz="1200" dirty="0">
                <a:solidFill>
                  <a:schemeClr val="accent6"/>
                </a:solidFill>
              </a:rPr>
              <a:t>/sublink/tree.png</a:t>
            </a:r>
          </a:p>
        </p:txBody>
      </p:sp>
      <p:sp>
        <p:nvSpPr>
          <p:cNvPr id="15" name="TextBox 14">
            <a:extLst>
              <a:ext uri="{FF2B5EF4-FFF2-40B4-BE49-F238E27FC236}">
                <a16:creationId xmlns:a16="http://schemas.microsoft.com/office/drawing/2014/main" id="{911F2718-AB8E-CB00-9537-57D7409CEA37}"/>
              </a:ext>
            </a:extLst>
          </p:cNvPr>
          <p:cNvSpPr txBox="1"/>
          <p:nvPr/>
        </p:nvSpPr>
        <p:spPr>
          <a:xfrm>
            <a:off x="1070350" y="3599262"/>
            <a:ext cx="3718200" cy="954107"/>
          </a:xfrm>
          <a:prstGeom prst="rect">
            <a:avLst/>
          </a:prstGeom>
          <a:noFill/>
        </p:spPr>
        <p:txBody>
          <a:bodyPr wrap="square">
            <a:spAutoFit/>
          </a:bodyPr>
          <a:lstStyle/>
          <a:p>
            <a:r>
              <a:rPr lang="en-US" dirty="0">
                <a:solidFill>
                  <a:schemeClr val="accent1"/>
                </a:solidFill>
                <a:latin typeface="Fira Code" panose="020B0809050000020004" pitchFamily="49" charset="0"/>
                <a:ea typeface="Fira Code" panose="020B0809050000020004" pitchFamily="49" charset="0"/>
                <a:cs typeface="Fira Code" panose="020B0809050000020004" pitchFamily="49" charset="0"/>
              </a:rPr>
              <a:t>Example visualization &gt;&gt; </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Most massive </a:t>
            </a:r>
            <a:r>
              <a:rPr lang="en-US" dirty="0" err="1">
                <a:solidFill>
                  <a:schemeClr val="accent6"/>
                </a:solidFill>
                <a:latin typeface="Fira Code" panose="020B0809050000020004" pitchFamily="49" charset="0"/>
                <a:ea typeface="Fira Code" panose="020B0809050000020004" pitchFamily="49" charset="0"/>
                <a:cs typeface="Fira Code" panose="020B0809050000020004" pitchFamily="49" charset="0"/>
              </a:rPr>
              <a:t>subhalo</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 in TNG100</a:t>
            </a:r>
          </a:p>
          <a:p>
            <a:pPr marL="285750" lvl="0" indent="-285750" algn="l" rtl="0">
              <a:spcBef>
                <a:spcPts val="0"/>
              </a:spcBef>
              <a:spcAft>
                <a:spcPts val="0"/>
              </a:spcAft>
              <a:buClr>
                <a:schemeClr val="accent6"/>
              </a:buClr>
              <a:buFont typeface="Arial" panose="020B0604020202020204" pitchFamily="34" charset="0"/>
              <a:buChar char="•"/>
            </a:pP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Size of circle corresponds to </a:t>
            </a:r>
            <a:r>
              <a:rPr lang="en-US" dirty="0" err="1">
                <a:solidFill>
                  <a:schemeClr val="accent6"/>
                </a:solidFill>
                <a:latin typeface="Fira Code" panose="020B0809050000020004" pitchFamily="49" charset="0"/>
                <a:ea typeface="Fira Code" panose="020B0809050000020004" pitchFamily="49" charset="0"/>
                <a:cs typeface="Fira Code" panose="020B0809050000020004" pitchFamily="49" charset="0"/>
              </a:rPr>
              <a:t>subhalo</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 mass</a:t>
            </a:r>
          </a:p>
        </p:txBody>
      </p:sp>
      <p:sp>
        <p:nvSpPr>
          <p:cNvPr id="16" name="Google Shape;637;p34">
            <a:extLst>
              <a:ext uri="{FF2B5EF4-FFF2-40B4-BE49-F238E27FC236}">
                <a16:creationId xmlns:a16="http://schemas.microsoft.com/office/drawing/2014/main" id="{6E84FA8A-8399-D05A-63D3-5BCB99C21C67}"/>
              </a:ext>
            </a:extLst>
          </p:cNvPr>
          <p:cNvSpPr txBox="1"/>
          <p:nvPr/>
        </p:nvSpPr>
        <p:spPr>
          <a:xfrm>
            <a:off x="4913790" y="1626623"/>
            <a:ext cx="5661611" cy="5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Fira Code"/>
              </a:rPr>
              <a:t>def </a:t>
            </a:r>
            <a:r>
              <a:rPr lang="en-US" sz="2000" dirty="0" err="1">
                <a:solidFill>
                  <a:schemeClr val="tx2"/>
                </a:solidFill>
                <a:latin typeface="Fira Code"/>
                <a:ea typeface="Fira Code"/>
                <a:cs typeface="Fira Code"/>
                <a:sym typeface="Fira Code"/>
              </a:rPr>
              <a:t>merger_vis_tool</a:t>
            </a:r>
            <a:r>
              <a:rPr lang="en-US" sz="2000" dirty="0">
                <a:solidFill>
                  <a:schemeClr val="tx2"/>
                </a:solidFill>
                <a:latin typeface="Fira Code"/>
                <a:ea typeface="Fira Code"/>
                <a:cs typeface="Fira Code"/>
                <a:sym typeface="Fira Code"/>
              </a:rPr>
              <a:t>():</a:t>
            </a:r>
            <a:endParaRPr sz="2000" dirty="0">
              <a:solidFill>
                <a:schemeClr val="tx2"/>
              </a:solidFill>
              <a:latin typeface="Fira Code"/>
              <a:ea typeface="Fira Code"/>
              <a:cs typeface="Fira Code"/>
              <a:sym typeface="Fira Code"/>
            </a:endParaRPr>
          </a:p>
        </p:txBody>
      </p:sp>
      <p:sp>
        <p:nvSpPr>
          <p:cNvPr id="17" name="Google Shape;465;p27">
            <a:extLst>
              <a:ext uri="{FF2B5EF4-FFF2-40B4-BE49-F238E27FC236}">
                <a16:creationId xmlns:a16="http://schemas.microsoft.com/office/drawing/2014/main" id="{F54B29CE-D6E4-2821-BB0D-1AB12386554F}"/>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18" name="Google Shape;507;p30">
            <a:extLst>
              <a:ext uri="{FF2B5EF4-FFF2-40B4-BE49-F238E27FC236}">
                <a16:creationId xmlns:a16="http://schemas.microsoft.com/office/drawing/2014/main" id="{24664F78-B962-5B6B-B1F6-13658A6407F8}"/>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125308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6AC7-F3AE-2DA1-1F28-E5646A1D799E}"/>
              </a:ext>
            </a:extLst>
          </p:cNvPr>
          <p:cNvSpPr>
            <a:spLocks noGrp="1"/>
          </p:cNvSpPr>
          <p:nvPr>
            <p:ph type="title"/>
          </p:nvPr>
        </p:nvSpPr>
        <p:spPr>
          <a:xfrm>
            <a:off x="1143250" y="582700"/>
            <a:ext cx="8000750" cy="541200"/>
          </a:xfrm>
        </p:spPr>
        <p:txBody>
          <a:bodyPr/>
          <a:lstStyle/>
          <a:p>
            <a:pPr marL="0" lvl="0" indent="0" algn="l" rtl="0">
              <a:spcBef>
                <a:spcPts val="0"/>
              </a:spcBef>
              <a:spcAft>
                <a:spcPts val="0"/>
              </a:spcAft>
              <a:buNone/>
            </a:pPr>
            <a:r>
              <a:rPr lang="en-US" dirty="0">
                <a:solidFill>
                  <a:schemeClr val="bg1"/>
                </a:solidFill>
              </a:rPr>
              <a:t>class</a:t>
            </a:r>
            <a:r>
              <a:rPr lang="en-US" dirty="0">
                <a:solidFill>
                  <a:schemeClr val="accent1"/>
                </a:solidFill>
              </a:rPr>
              <a:t> </a:t>
            </a:r>
            <a:r>
              <a:rPr lang="en-US" dirty="0" err="1">
                <a:solidFill>
                  <a:schemeClr val="accent2"/>
                </a:solidFill>
              </a:rPr>
              <a:t>supplementary_data_catalogs</a:t>
            </a:r>
            <a:r>
              <a:rPr lang="en-US" sz="2800" dirty="0">
                <a:solidFill>
                  <a:schemeClr val="accent2"/>
                </a:solidFill>
                <a:latin typeface="Fira Code"/>
                <a:ea typeface="Fira Code"/>
                <a:cs typeface="Fira Code"/>
                <a:sym typeface="Fira Code"/>
              </a:rPr>
              <a:t>:</a:t>
            </a:r>
          </a:p>
        </p:txBody>
      </p:sp>
      <p:sp>
        <p:nvSpPr>
          <p:cNvPr id="5" name="Google Shape;637;p34">
            <a:extLst>
              <a:ext uri="{FF2B5EF4-FFF2-40B4-BE49-F238E27FC236}">
                <a16:creationId xmlns:a16="http://schemas.microsoft.com/office/drawing/2014/main" id="{F495871C-243D-6497-1254-876E4CE7D7A9}"/>
              </a:ext>
            </a:extLst>
          </p:cNvPr>
          <p:cNvSpPr txBox="1"/>
          <p:nvPr/>
        </p:nvSpPr>
        <p:spPr>
          <a:xfrm>
            <a:off x="1598507" y="1084393"/>
            <a:ext cx="7430346" cy="8462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latin typeface="Fira Code"/>
                <a:ea typeface="Fira Code"/>
                <a:cs typeface="Fira Code"/>
                <a:sym typeface="Fira Code"/>
              </a:rPr>
              <a:t># data products derived from simulation data by TNG team and users</a:t>
            </a:r>
          </a:p>
          <a:p>
            <a:pPr marL="0" lvl="0" indent="0" algn="l" rtl="0">
              <a:spcBef>
                <a:spcPts val="0"/>
              </a:spcBef>
              <a:spcAft>
                <a:spcPts val="0"/>
              </a:spcAft>
              <a:buNone/>
            </a:pPr>
            <a:r>
              <a:rPr lang="en-US" dirty="0">
                <a:solidFill>
                  <a:schemeClr val="accent3"/>
                </a:solidFill>
                <a:latin typeface="Fira Code"/>
                <a:ea typeface="Fira Code"/>
                <a:cs typeface="Fira Code"/>
                <a:sym typeface="Fira Code"/>
              </a:rPr>
              <a:t># 33 now available and new catalogs added regularly!</a:t>
            </a:r>
          </a:p>
        </p:txBody>
      </p:sp>
      <p:pic>
        <p:nvPicPr>
          <p:cNvPr id="4" name="Picture 3">
            <a:extLst>
              <a:ext uri="{FF2B5EF4-FFF2-40B4-BE49-F238E27FC236}">
                <a16:creationId xmlns:a16="http://schemas.microsoft.com/office/drawing/2014/main" id="{0E1DF2DD-5159-16D1-B881-5A1E4D6482A4}"/>
              </a:ext>
            </a:extLst>
          </p:cNvPr>
          <p:cNvPicPr>
            <a:picLocks noChangeAspect="1"/>
          </p:cNvPicPr>
          <p:nvPr/>
        </p:nvPicPr>
        <p:blipFill rotWithShape="1">
          <a:blip r:embed="rId3"/>
          <a:srcRect b="17844"/>
          <a:stretch/>
        </p:blipFill>
        <p:spPr>
          <a:xfrm>
            <a:off x="1298654" y="1769594"/>
            <a:ext cx="3906350" cy="3052386"/>
          </a:xfrm>
          <a:prstGeom prst="rect">
            <a:avLst/>
          </a:prstGeom>
        </p:spPr>
      </p:pic>
      <p:pic>
        <p:nvPicPr>
          <p:cNvPr id="7" name="Picture 6">
            <a:extLst>
              <a:ext uri="{FF2B5EF4-FFF2-40B4-BE49-F238E27FC236}">
                <a16:creationId xmlns:a16="http://schemas.microsoft.com/office/drawing/2014/main" id="{E7BF2AE9-CC10-C149-A2D2-84D003CBF35F}"/>
              </a:ext>
            </a:extLst>
          </p:cNvPr>
          <p:cNvPicPr>
            <a:picLocks noChangeAspect="1"/>
          </p:cNvPicPr>
          <p:nvPr/>
        </p:nvPicPr>
        <p:blipFill>
          <a:blip r:embed="rId4"/>
          <a:stretch>
            <a:fillRect/>
          </a:stretch>
        </p:blipFill>
        <p:spPr>
          <a:xfrm>
            <a:off x="5348255" y="1775763"/>
            <a:ext cx="3537347" cy="3115797"/>
          </a:xfrm>
          <a:prstGeom prst="rect">
            <a:avLst/>
          </a:prstGeom>
          <a:ln w="57150">
            <a:solidFill>
              <a:schemeClr val="accent6"/>
            </a:solidFill>
          </a:ln>
        </p:spPr>
      </p:pic>
      <p:sp>
        <p:nvSpPr>
          <p:cNvPr id="10" name="Star: 5 Points 9">
            <a:extLst>
              <a:ext uri="{FF2B5EF4-FFF2-40B4-BE49-F238E27FC236}">
                <a16:creationId xmlns:a16="http://schemas.microsoft.com/office/drawing/2014/main" id="{9D647021-2BE0-0F83-6B11-13882FCFBDDC}"/>
              </a:ext>
            </a:extLst>
          </p:cNvPr>
          <p:cNvSpPr/>
          <p:nvPr/>
        </p:nvSpPr>
        <p:spPr>
          <a:xfrm>
            <a:off x="1480191" y="2131406"/>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86A00423-B846-8474-5BCD-C5A058F1FA50}"/>
              </a:ext>
            </a:extLst>
          </p:cNvPr>
          <p:cNvSpPr/>
          <p:nvPr/>
        </p:nvSpPr>
        <p:spPr>
          <a:xfrm>
            <a:off x="1480191" y="2690571"/>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1BE5B68C-293A-3BEF-7DB2-CF4687800188}"/>
              </a:ext>
            </a:extLst>
          </p:cNvPr>
          <p:cNvSpPr/>
          <p:nvPr/>
        </p:nvSpPr>
        <p:spPr>
          <a:xfrm>
            <a:off x="1480191" y="2999757"/>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D55FBD45-DF5B-3CC1-7CEE-3657C10E7529}"/>
              </a:ext>
            </a:extLst>
          </p:cNvPr>
          <p:cNvSpPr/>
          <p:nvPr/>
        </p:nvSpPr>
        <p:spPr>
          <a:xfrm>
            <a:off x="1480191" y="3710918"/>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74B6CA5A-7CAF-862A-DA87-84A97A858090}"/>
              </a:ext>
            </a:extLst>
          </p:cNvPr>
          <p:cNvSpPr/>
          <p:nvPr/>
        </p:nvSpPr>
        <p:spPr>
          <a:xfrm>
            <a:off x="1480191" y="3867640"/>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6A689C20-3004-FC38-4D09-581E4DEB0640}"/>
              </a:ext>
            </a:extLst>
          </p:cNvPr>
          <p:cNvSpPr/>
          <p:nvPr/>
        </p:nvSpPr>
        <p:spPr>
          <a:xfrm>
            <a:off x="5293947" y="2677411"/>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1A2E3B5F-1432-E3FE-3695-17C4E63D89F1}"/>
              </a:ext>
            </a:extLst>
          </p:cNvPr>
          <p:cNvSpPr/>
          <p:nvPr/>
        </p:nvSpPr>
        <p:spPr>
          <a:xfrm>
            <a:off x="5269797" y="3424172"/>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FF5B4EAB-DEAE-AE06-2A2B-E45F43640A76}"/>
              </a:ext>
            </a:extLst>
          </p:cNvPr>
          <p:cNvSpPr/>
          <p:nvPr/>
        </p:nvSpPr>
        <p:spPr>
          <a:xfrm>
            <a:off x="5283462" y="4157866"/>
            <a:ext cx="184148" cy="19735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465;p27">
            <a:extLst>
              <a:ext uri="{FF2B5EF4-FFF2-40B4-BE49-F238E27FC236}">
                <a16:creationId xmlns:a16="http://schemas.microsoft.com/office/drawing/2014/main" id="{1F2A6620-2DA7-FD97-DD6A-9E0CE95C6383}"/>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22" name="Google Shape;507;p30">
            <a:extLst>
              <a:ext uri="{FF2B5EF4-FFF2-40B4-BE49-F238E27FC236}">
                <a16:creationId xmlns:a16="http://schemas.microsoft.com/office/drawing/2014/main" id="{4969D366-B183-435E-C4EB-98376BA3EE46}"/>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extLst>
      <p:ext uri="{BB962C8B-B14F-4D97-AF65-F5344CB8AC3E}">
        <p14:creationId xmlns:p14="http://schemas.microsoft.com/office/powerpoint/2010/main" val="273036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5"/>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Troubleshooting; </a:t>
            </a:r>
            <a:r>
              <a:rPr lang="en" dirty="0">
                <a:solidFill>
                  <a:schemeClr val="accent3"/>
                </a:solidFill>
              </a:rPr>
              <a:t>{</a:t>
            </a:r>
            <a:endParaRPr dirty="0">
              <a:solidFill>
                <a:schemeClr val="accent6"/>
              </a:solidFill>
            </a:endParaRPr>
          </a:p>
        </p:txBody>
      </p:sp>
      <p:sp>
        <p:nvSpPr>
          <p:cNvPr id="661" name="Google Shape;661;p35"/>
          <p:cNvSpPr txBox="1">
            <a:spLocks noGrp="1"/>
          </p:cNvSpPr>
          <p:nvPr>
            <p:ph type="subTitle" idx="1"/>
          </p:nvPr>
        </p:nvSpPr>
        <p:spPr>
          <a:xfrm>
            <a:off x="3443750" y="3621269"/>
            <a:ext cx="5010300" cy="5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Check the FAQ, reach out for help! &gt;</a:t>
            </a:r>
            <a:endParaRPr dirty="0"/>
          </a:p>
        </p:txBody>
      </p:sp>
      <p:sp>
        <p:nvSpPr>
          <p:cNvPr id="662" name="Google Shape;662;p35"/>
          <p:cNvSpPr txBox="1">
            <a:spLocks noGrp="1"/>
          </p:cNvSpPr>
          <p:nvPr>
            <p:ph type="subTitle" idx="2"/>
          </p:nvPr>
        </p:nvSpPr>
        <p:spPr>
          <a:xfrm>
            <a:off x="3051250" y="2638350"/>
            <a:ext cx="5010300" cy="5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Check system with Visualize Galaxies and Halos tool or data/vis in browser API &gt;</a:t>
            </a:r>
            <a:endParaRPr dirty="0"/>
          </a:p>
        </p:txBody>
      </p:sp>
      <p:sp>
        <p:nvSpPr>
          <p:cNvPr id="663" name="Google Shape;663;p35"/>
          <p:cNvSpPr txBox="1">
            <a:spLocks noGrp="1"/>
          </p:cNvSpPr>
          <p:nvPr>
            <p:ph type="subTitle" idx="3"/>
          </p:nvPr>
        </p:nvSpPr>
        <p:spPr>
          <a:xfrm>
            <a:off x="3051250" y="2330425"/>
            <a:ext cx="5010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Odd outlier(s)</a:t>
            </a:r>
            <a:endParaRPr dirty="0"/>
          </a:p>
        </p:txBody>
      </p:sp>
      <p:sp>
        <p:nvSpPr>
          <p:cNvPr id="664" name="Google Shape;664;p35"/>
          <p:cNvSpPr txBox="1">
            <a:spLocks noGrp="1"/>
          </p:cNvSpPr>
          <p:nvPr>
            <p:ph type="subTitle" idx="4"/>
          </p:nvPr>
        </p:nvSpPr>
        <p:spPr>
          <a:xfrm>
            <a:off x="2624725" y="1655450"/>
            <a:ext cx="5010300" cy="5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Print URL in get(), check for accuracy, foll</a:t>
            </a:r>
            <a:r>
              <a:rPr lang="en-US" dirty="0"/>
              <a:t>ow</a:t>
            </a:r>
            <a:r>
              <a:rPr lang="en" dirty="0"/>
              <a:t> in browser. &gt;</a:t>
            </a:r>
            <a:endParaRPr dirty="0"/>
          </a:p>
        </p:txBody>
      </p:sp>
      <p:sp>
        <p:nvSpPr>
          <p:cNvPr id="665" name="Google Shape;665;p35"/>
          <p:cNvSpPr txBox="1">
            <a:spLocks noGrp="1"/>
          </p:cNvSpPr>
          <p:nvPr>
            <p:ph type="subTitle" idx="5"/>
          </p:nvPr>
        </p:nvSpPr>
        <p:spPr>
          <a:xfrm>
            <a:off x="2624724" y="1347525"/>
            <a:ext cx="5285023"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Problems accessing data with API</a:t>
            </a:r>
            <a:endParaRPr dirty="0"/>
          </a:p>
        </p:txBody>
      </p:sp>
      <p:sp>
        <p:nvSpPr>
          <p:cNvPr id="666" name="Google Shape;666;p35"/>
          <p:cNvSpPr txBox="1">
            <a:spLocks noGrp="1"/>
          </p:cNvSpPr>
          <p:nvPr>
            <p:ph type="subTitle" idx="6"/>
          </p:nvPr>
        </p:nvSpPr>
        <p:spPr>
          <a:xfrm>
            <a:off x="3443750" y="3313350"/>
            <a:ext cx="5010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Other</a:t>
            </a:r>
            <a:endParaRPr dirty="0"/>
          </a:p>
        </p:txBody>
      </p:sp>
      <p:grpSp>
        <p:nvGrpSpPr>
          <p:cNvPr id="667" name="Google Shape;667;p35"/>
          <p:cNvGrpSpPr/>
          <p:nvPr/>
        </p:nvGrpSpPr>
        <p:grpSpPr>
          <a:xfrm>
            <a:off x="1084825" y="1153725"/>
            <a:ext cx="506100" cy="3416300"/>
            <a:chOff x="1084825" y="1153725"/>
            <a:chExt cx="506100" cy="3416300"/>
          </a:xfrm>
        </p:grpSpPr>
        <p:sp>
          <p:nvSpPr>
            <p:cNvPr id="668" name="Google Shape;668;p35"/>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669" name="Google Shape;669;p35"/>
            <p:cNvCxnSpPr/>
            <p:nvPr/>
          </p:nvCxnSpPr>
          <p:spPr>
            <a:xfrm>
              <a:off x="1337875" y="1153725"/>
              <a:ext cx="0" cy="2779800"/>
            </a:xfrm>
            <a:prstGeom prst="straightConnector1">
              <a:avLst/>
            </a:prstGeom>
            <a:noFill/>
            <a:ln w="9525" cap="flat" cmpd="sng">
              <a:solidFill>
                <a:schemeClr val="accent4"/>
              </a:solidFill>
              <a:prstDash val="solid"/>
              <a:round/>
              <a:headEnd type="none" w="med" len="med"/>
              <a:tailEnd type="none" w="med" len="med"/>
            </a:ln>
          </p:spPr>
        </p:cxnSp>
      </p:grpSp>
      <p:grpSp>
        <p:nvGrpSpPr>
          <p:cNvPr id="670" name="Google Shape;670;p35"/>
          <p:cNvGrpSpPr/>
          <p:nvPr/>
        </p:nvGrpSpPr>
        <p:grpSpPr>
          <a:xfrm>
            <a:off x="2280025" y="2594247"/>
            <a:ext cx="365774" cy="320040"/>
            <a:chOff x="5618463" y="1291725"/>
            <a:chExt cx="515175" cy="452225"/>
          </a:xfrm>
        </p:grpSpPr>
        <p:sp>
          <p:nvSpPr>
            <p:cNvPr id="671" name="Google Shape;671;p35"/>
            <p:cNvSpPr/>
            <p:nvPr/>
          </p:nvSpPr>
          <p:spPr>
            <a:xfrm>
              <a:off x="5977188" y="1594800"/>
              <a:ext cx="146500" cy="140500"/>
            </a:xfrm>
            <a:custGeom>
              <a:avLst/>
              <a:gdLst/>
              <a:ahLst/>
              <a:cxnLst/>
              <a:rect l="l" t="t" r="r" b="b"/>
              <a:pathLst>
                <a:path w="5860" h="5620" extrusionOk="0">
                  <a:moveTo>
                    <a:pt x="1384" y="0"/>
                  </a:moveTo>
                  <a:lnTo>
                    <a:pt x="0" y="1403"/>
                  </a:lnTo>
                  <a:cubicBezTo>
                    <a:pt x="531" y="2010"/>
                    <a:pt x="1024" y="2636"/>
                    <a:pt x="1460" y="3319"/>
                  </a:cubicBezTo>
                  <a:lnTo>
                    <a:pt x="2522" y="4968"/>
                  </a:lnTo>
                  <a:cubicBezTo>
                    <a:pt x="2874" y="5401"/>
                    <a:pt x="3381" y="5620"/>
                    <a:pt x="3887" y="5620"/>
                  </a:cubicBezTo>
                  <a:cubicBezTo>
                    <a:pt x="4334" y="5620"/>
                    <a:pt x="4781" y="5448"/>
                    <a:pt x="5120" y="5101"/>
                  </a:cubicBezTo>
                  <a:cubicBezTo>
                    <a:pt x="5859" y="4361"/>
                    <a:pt x="5802" y="3148"/>
                    <a:pt x="5006" y="2484"/>
                  </a:cubicBezTo>
                  <a:lnTo>
                    <a:pt x="3262" y="1403"/>
                  </a:lnTo>
                  <a:cubicBezTo>
                    <a:pt x="2617" y="967"/>
                    <a:pt x="1991" y="512"/>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5937838" y="1555925"/>
              <a:ext cx="74450" cy="73500"/>
            </a:xfrm>
            <a:custGeom>
              <a:avLst/>
              <a:gdLst/>
              <a:ahLst/>
              <a:cxnLst/>
              <a:rect l="l" t="t" r="r" b="b"/>
              <a:pathLst>
                <a:path w="2978" h="2940" extrusionOk="0">
                  <a:moveTo>
                    <a:pt x="1271" y="0"/>
                  </a:moveTo>
                  <a:cubicBezTo>
                    <a:pt x="911" y="475"/>
                    <a:pt x="474" y="892"/>
                    <a:pt x="0" y="1252"/>
                  </a:cubicBezTo>
                  <a:cubicBezTo>
                    <a:pt x="493" y="1726"/>
                    <a:pt x="1043" y="2333"/>
                    <a:pt x="1574" y="2940"/>
                  </a:cubicBezTo>
                  <a:lnTo>
                    <a:pt x="2977" y="1555"/>
                  </a:lnTo>
                  <a:cubicBezTo>
                    <a:pt x="2352" y="1024"/>
                    <a:pt x="1745" y="475"/>
                    <a:pt x="127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5630188" y="1300900"/>
              <a:ext cx="371675" cy="317875"/>
            </a:xfrm>
            <a:custGeom>
              <a:avLst/>
              <a:gdLst/>
              <a:ahLst/>
              <a:cxnLst/>
              <a:rect l="l" t="t" r="r" b="b"/>
              <a:pathLst>
                <a:path w="14867" h="12715" extrusionOk="0">
                  <a:moveTo>
                    <a:pt x="8530" y="0"/>
                  </a:moveTo>
                  <a:cubicBezTo>
                    <a:pt x="8518" y="0"/>
                    <a:pt x="8507" y="0"/>
                    <a:pt x="8495" y="0"/>
                  </a:cubicBezTo>
                  <a:cubicBezTo>
                    <a:pt x="2826" y="0"/>
                    <a:pt x="0" y="6845"/>
                    <a:pt x="4001" y="10846"/>
                  </a:cubicBezTo>
                  <a:cubicBezTo>
                    <a:pt x="5220" y="12065"/>
                    <a:pt x="6855" y="12714"/>
                    <a:pt x="8515" y="12714"/>
                  </a:cubicBezTo>
                  <a:cubicBezTo>
                    <a:pt x="9333" y="12714"/>
                    <a:pt x="10158" y="12556"/>
                    <a:pt x="10941" y="12230"/>
                  </a:cubicBezTo>
                  <a:cubicBezTo>
                    <a:pt x="13311" y="11244"/>
                    <a:pt x="14866" y="8931"/>
                    <a:pt x="14866" y="6352"/>
                  </a:cubicBezTo>
                  <a:cubicBezTo>
                    <a:pt x="14866" y="2856"/>
                    <a:pt x="12041" y="0"/>
                    <a:pt x="8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5860088" y="1372000"/>
              <a:ext cx="53125" cy="158825"/>
            </a:xfrm>
            <a:custGeom>
              <a:avLst/>
              <a:gdLst/>
              <a:ahLst/>
              <a:cxnLst/>
              <a:rect l="l" t="t" r="r" b="b"/>
              <a:pathLst>
                <a:path w="2125" h="6353" extrusionOk="0">
                  <a:moveTo>
                    <a:pt x="1" y="0"/>
                  </a:moveTo>
                  <a:lnTo>
                    <a:pt x="1" y="6353"/>
                  </a:lnTo>
                  <a:lnTo>
                    <a:pt x="2124" y="6353"/>
                  </a:lnTo>
                  <a:lnTo>
                    <a:pt x="2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5807463" y="1425100"/>
              <a:ext cx="52650" cy="105725"/>
            </a:xfrm>
            <a:custGeom>
              <a:avLst/>
              <a:gdLst/>
              <a:ahLst/>
              <a:cxnLst/>
              <a:rect l="l" t="t" r="r" b="b"/>
              <a:pathLst>
                <a:path w="2106" h="4229" extrusionOk="0">
                  <a:moveTo>
                    <a:pt x="1" y="0"/>
                  </a:moveTo>
                  <a:lnTo>
                    <a:pt x="1" y="4229"/>
                  </a:lnTo>
                  <a:lnTo>
                    <a:pt x="2106" y="4229"/>
                  </a:lnTo>
                  <a:lnTo>
                    <a:pt x="2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5754388" y="1478175"/>
              <a:ext cx="53100" cy="52650"/>
            </a:xfrm>
            <a:custGeom>
              <a:avLst/>
              <a:gdLst/>
              <a:ahLst/>
              <a:cxnLst/>
              <a:rect l="l" t="t" r="r" b="b"/>
              <a:pathLst>
                <a:path w="2124" h="2106" extrusionOk="0">
                  <a:moveTo>
                    <a:pt x="0" y="1"/>
                  </a:moveTo>
                  <a:lnTo>
                    <a:pt x="0" y="2106"/>
                  </a:lnTo>
                  <a:lnTo>
                    <a:pt x="2124" y="2106"/>
                  </a:lnTo>
                  <a:lnTo>
                    <a:pt x="2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5720513" y="1326975"/>
              <a:ext cx="133925" cy="84575"/>
            </a:xfrm>
            <a:custGeom>
              <a:avLst/>
              <a:gdLst/>
              <a:ahLst/>
              <a:cxnLst/>
              <a:rect l="l" t="t" r="r" b="b"/>
              <a:pathLst>
                <a:path w="5357" h="3383" extrusionOk="0">
                  <a:moveTo>
                    <a:pt x="4882" y="0"/>
                  </a:moveTo>
                  <a:cubicBezTo>
                    <a:pt x="2891" y="0"/>
                    <a:pt x="1071" y="1119"/>
                    <a:pt x="161" y="2901"/>
                  </a:cubicBezTo>
                  <a:cubicBezTo>
                    <a:pt x="1" y="3128"/>
                    <a:pt x="299" y="3382"/>
                    <a:pt x="544" y="3382"/>
                  </a:cubicBezTo>
                  <a:cubicBezTo>
                    <a:pt x="647" y="3382"/>
                    <a:pt x="741" y="3336"/>
                    <a:pt x="786" y="3224"/>
                  </a:cubicBezTo>
                  <a:cubicBezTo>
                    <a:pt x="1556" y="1684"/>
                    <a:pt x="3126" y="720"/>
                    <a:pt x="4832" y="720"/>
                  </a:cubicBezTo>
                  <a:cubicBezTo>
                    <a:pt x="4849" y="720"/>
                    <a:pt x="4865" y="720"/>
                    <a:pt x="4882" y="721"/>
                  </a:cubicBezTo>
                  <a:cubicBezTo>
                    <a:pt x="5356" y="721"/>
                    <a:pt x="5356" y="0"/>
                    <a:pt x="4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5710288" y="1426975"/>
              <a:ext cx="15675" cy="13450"/>
            </a:xfrm>
            <a:custGeom>
              <a:avLst/>
              <a:gdLst/>
              <a:ahLst/>
              <a:cxnLst/>
              <a:rect l="l" t="t" r="r" b="b"/>
              <a:pathLst>
                <a:path w="627" h="538" extrusionOk="0">
                  <a:moveTo>
                    <a:pt x="361" y="1"/>
                  </a:moveTo>
                  <a:cubicBezTo>
                    <a:pt x="115" y="1"/>
                    <a:pt x="1" y="285"/>
                    <a:pt x="171" y="456"/>
                  </a:cubicBezTo>
                  <a:cubicBezTo>
                    <a:pt x="221" y="512"/>
                    <a:pt x="288" y="538"/>
                    <a:pt x="354" y="538"/>
                  </a:cubicBezTo>
                  <a:cubicBezTo>
                    <a:pt x="490" y="538"/>
                    <a:pt x="627" y="432"/>
                    <a:pt x="627" y="266"/>
                  </a:cubicBezTo>
                  <a:cubicBezTo>
                    <a:pt x="608" y="115"/>
                    <a:pt x="494"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5618463" y="1291725"/>
              <a:ext cx="515175" cy="452225"/>
            </a:xfrm>
            <a:custGeom>
              <a:avLst/>
              <a:gdLst/>
              <a:ahLst/>
              <a:cxnLst/>
              <a:rect l="l" t="t" r="r" b="b"/>
              <a:pathLst>
                <a:path w="20607" h="18089" extrusionOk="0">
                  <a:moveTo>
                    <a:pt x="8963" y="714"/>
                  </a:moveTo>
                  <a:cubicBezTo>
                    <a:pt x="11160" y="714"/>
                    <a:pt x="13248" y="1913"/>
                    <a:pt x="14311" y="3951"/>
                  </a:cubicBezTo>
                  <a:cubicBezTo>
                    <a:pt x="15676" y="6568"/>
                    <a:pt x="14937" y="9772"/>
                    <a:pt x="12567" y="11536"/>
                  </a:cubicBezTo>
                  <a:cubicBezTo>
                    <a:pt x="11524" y="12313"/>
                    <a:pt x="10272" y="12730"/>
                    <a:pt x="8983" y="12730"/>
                  </a:cubicBezTo>
                  <a:cubicBezTo>
                    <a:pt x="6044" y="12730"/>
                    <a:pt x="3522" y="10587"/>
                    <a:pt x="3048" y="7667"/>
                  </a:cubicBezTo>
                  <a:cubicBezTo>
                    <a:pt x="2593" y="4766"/>
                    <a:pt x="4300" y="1941"/>
                    <a:pt x="7087" y="1012"/>
                  </a:cubicBezTo>
                  <a:cubicBezTo>
                    <a:pt x="7707" y="811"/>
                    <a:pt x="8340" y="714"/>
                    <a:pt x="8963" y="714"/>
                  </a:cubicBezTo>
                  <a:close/>
                  <a:moveTo>
                    <a:pt x="14065" y="11080"/>
                  </a:moveTo>
                  <a:cubicBezTo>
                    <a:pt x="14425" y="11422"/>
                    <a:pt x="14823" y="11782"/>
                    <a:pt x="15221" y="12123"/>
                  </a:cubicBezTo>
                  <a:lnTo>
                    <a:pt x="14368" y="12996"/>
                  </a:lnTo>
                  <a:cubicBezTo>
                    <a:pt x="14027" y="12597"/>
                    <a:pt x="13667" y="12199"/>
                    <a:pt x="13306" y="11839"/>
                  </a:cubicBezTo>
                  <a:cubicBezTo>
                    <a:pt x="13572" y="11611"/>
                    <a:pt x="13837" y="11346"/>
                    <a:pt x="14065" y="11080"/>
                  </a:cubicBezTo>
                  <a:close/>
                  <a:moveTo>
                    <a:pt x="15771" y="12578"/>
                  </a:moveTo>
                  <a:cubicBezTo>
                    <a:pt x="16302" y="13015"/>
                    <a:pt x="16852" y="13413"/>
                    <a:pt x="17440" y="13792"/>
                  </a:cubicBezTo>
                  <a:lnTo>
                    <a:pt x="19146" y="14892"/>
                  </a:lnTo>
                  <a:cubicBezTo>
                    <a:pt x="19696" y="15385"/>
                    <a:pt x="19772" y="16219"/>
                    <a:pt x="19336" y="16826"/>
                  </a:cubicBezTo>
                  <a:cubicBezTo>
                    <a:pt x="19051" y="17179"/>
                    <a:pt x="18630" y="17360"/>
                    <a:pt x="18207" y="17360"/>
                  </a:cubicBezTo>
                  <a:cubicBezTo>
                    <a:pt x="17814" y="17360"/>
                    <a:pt x="17420" y="17203"/>
                    <a:pt x="17137" y="16883"/>
                  </a:cubicBezTo>
                  <a:lnTo>
                    <a:pt x="16094" y="15233"/>
                  </a:lnTo>
                  <a:cubicBezTo>
                    <a:pt x="15714" y="14645"/>
                    <a:pt x="15278" y="14076"/>
                    <a:pt x="14823" y="13526"/>
                  </a:cubicBezTo>
                  <a:lnTo>
                    <a:pt x="15771" y="12578"/>
                  </a:lnTo>
                  <a:close/>
                  <a:moveTo>
                    <a:pt x="8922" y="0"/>
                  </a:moveTo>
                  <a:cubicBezTo>
                    <a:pt x="7272" y="0"/>
                    <a:pt x="5590" y="612"/>
                    <a:pt x="4224" y="1979"/>
                  </a:cubicBezTo>
                  <a:cubicBezTo>
                    <a:pt x="1" y="6202"/>
                    <a:pt x="2983" y="13432"/>
                    <a:pt x="8960" y="13432"/>
                  </a:cubicBezTo>
                  <a:cubicBezTo>
                    <a:pt x="8967" y="13432"/>
                    <a:pt x="8975" y="13432"/>
                    <a:pt x="8983" y="13432"/>
                  </a:cubicBezTo>
                  <a:cubicBezTo>
                    <a:pt x="9012" y="13432"/>
                    <a:pt x="9042" y="13432"/>
                    <a:pt x="9071" y="13432"/>
                  </a:cubicBezTo>
                  <a:cubicBezTo>
                    <a:pt x="10386" y="13432"/>
                    <a:pt x="11662" y="13017"/>
                    <a:pt x="12737" y="12294"/>
                  </a:cubicBezTo>
                  <a:cubicBezTo>
                    <a:pt x="13761" y="13318"/>
                    <a:pt x="14690" y="14437"/>
                    <a:pt x="15506" y="15631"/>
                  </a:cubicBezTo>
                  <a:lnTo>
                    <a:pt x="16568" y="17300"/>
                  </a:lnTo>
                  <a:cubicBezTo>
                    <a:pt x="16587" y="17300"/>
                    <a:pt x="16587" y="17319"/>
                    <a:pt x="16606" y="17338"/>
                  </a:cubicBezTo>
                  <a:cubicBezTo>
                    <a:pt x="17025" y="17836"/>
                    <a:pt x="17622" y="18089"/>
                    <a:pt x="18221" y="18089"/>
                  </a:cubicBezTo>
                  <a:cubicBezTo>
                    <a:pt x="18761" y="18089"/>
                    <a:pt x="19302" y="17884"/>
                    <a:pt x="19715" y="17470"/>
                  </a:cubicBezTo>
                  <a:cubicBezTo>
                    <a:pt x="20606" y="16579"/>
                    <a:pt x="20531" y="15138"/>
                    <a:pt x="19583" y="14342"/>
                  </a:cubicBezTo>
                  <a:lnTo>
                    <a:pt x="19545" y="14323"/>
                  </a:lnTo>
                  <a:lnTo>
                    <a:pt x="17800" y="13204"/>
                  </a:lnTo>
                  <a:cubicBezTo>
                    <a:pt x="16625" y="12408"/>
                    <a:pt x="15525" y="11517"/>
                    <a:pt x="14501" y="10531"/>
                  </a:cubicBezTo>
                  <a:cubicBezTo>
                    <a:pt x="15278" y="9412"/>
                    <a:pt x="15695" y="8085"/>
                    <a:pt x="15695" y="6738"/>
                  </a:cubicBezTo>
                  <a:cubicBezTo>
                    <a:pt x="15695" y="2683"/>
                    <a:pt x="12378" y="0"/>
                    <a:pt x="8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5724988" y="1363475"/>
              <a:ext cx="217600" cy="176350"/>
            </a:xfrm>
            <a:custGeom>
              <a:avLst/>
              <a:gdLst/>
              <a:ahLst/>
              <a:cxnLst/>
              <a:rect l="l" t="t" r="r" b="b"/>
              <a:pathLst>
                <a:path w="8704" h="7054" extrusionOk="0">
                  <a:moveTo>
                    <a:pt x="2940" y="4949"/>
                  </a:moveTo>
                  <a:lnTo>
                    <a:pt x="2940" y="6352"/>
                  </a:lnTo>
                  <a:lnTo>
                    <a:pt x="1518" y="6352"/>
                  </a:lnTo>
                  <a:lnTo>
                    <a:pt x="1518" y="4949"/>
                  </a:lnTo>
                  <a:close/>
                  <a:moveTo>
                    <a:pt x="5063" y="2825"/>
                  </a:moveTo>
                  <a:lnTo>
                    <a:pt x="5063" y="6352"/>
                  </a:lnTo>
                  <a:lnTo>
                    <a:pt x="3641" y="6352"/>
                  </a:lnTo>
                  <a:lnTo>
                    <a:pt x="3641" y="2825"/>
                  </a:lnTo>
                  <a:close/>
                  <a:moveTo>
                    <a:pt x="7187" y="702"/>
                  </a:moveTo>
                  <a:lnTo>
                    <a:pt x="7187" y="6352"/>
                  </a:lnTo>
                  <a:lnTo>
                    <a:pt x="5765" y="6352"/>
                  </a:lnTo>
                  <a:lnTo>
                    <a:pt x="5765" y="702"/>
                  </a:lnTo>
                  <a:close/>
                  <a:moveTo>
                    <a:pt x="5405" y="0"/>
                  </a:moveTo>
                  <a:cubicBezTo>
                    <a:pt x="5215" y="0"/>
                    <a:pt x="5063" y="152"/>
                    <a:pt x="5063" y="341"/>
                  </a:cubicBezTo>
                  <a:lnTo>
                    <a:pt x="5063" y="2105"/>
                  </a:lnTo>
                  <a:lnTo>
                    <a:pt x="3300" y="2105"/>
                  </a:lnTo>
                  <a:cubicBezTo>
                    <a:pt x="3091" y="2105"/>
                    <a:pt x="2940" y="2276"/>
                    <a:pt x="2940" y="2465"/>
                  </a:cubicBezTo>
                  <a:lnTo>
                    <a:pt x="2940" y="4229"/>
                  </a:lnTo>
                  <a:lnTo>
                    <a:pt x="1176" y="4229"/>
                  </a:lnTo>
                  <a:cubicBezTo>
                    <a:pt x="987" y="4229"/>
                    <a:pt x="816" y="4380"/>
                    <a:pt x="816" y="4589"/>
                  </a:cubicBezTo>
                  <a:lnTo>
                    <a:pt x="816" y="6352"/>
                  </a:lnTo>
                  <a:lnTo>
                    <a:pt x="475" y="6352"/>
                  </a:lnTo>
                  <a:cubicBezTo>
                    <a:pt x="1" y="6352"/>
                    <a:pt x="1" y="7054"/>
                    <a:pt x="475" y="7054"/>
                  </a:cubicBezTo>
                  <a:lnTo>
                    <a:pt x="8230" y="7054"/>
                  </a:lnTo>
                  <a:cubicBezTo>
                    <a:pt x="8704" y="7054"/>
                    <a:pt x="8704" y="6352"/>
                    <a:pt x="8230" y="6352"/>
                  </a:cubicBezTo>
                  <a:lnTo>
                    <a:pt x="7889" y="6352"/>
                  </a:lnTo>
                  <a:lnTo>
                    <a:pt x="7889" y="341"/>
                  </a:lnTo>
                  <a:cubicBezTo>
                    <a:pt x="7889" y="152"/>
                    <a:pt x="7718" y="0"/>
                    <a:pt x="7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5"/>
          <p:cNvGrpSpPr/>
          <p:nvPr/>
        </p:nvGrpSpPr>
        <p:grpSpPr>
          <a:xfrm>
            <a:off x="2730998" y="3605772"/>
            <a:ext cx="365778" cy="297855"/>
            <a:chOff x="5899913" y="4248925"/>
            <a:chExt cx="639025" cy="524300"/>
          </a:xfrm>
        </p:grpSpPr>
        <p:sp>
          <p:nvSpPr>
            <p:cNvPr id="682" name="Google Shape;682;p35"/>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35"/>
          <p:cNvGrpSpPr/>
          <p:nvPr/>
        </p:nvGrpSpPr>
        <p:grpSpPr>
          <a:xfrm>
            <a:off x="1873094" y="1612577"/>
            <a:ext cx="1080346" cy="2088099"/>
            <a:chOff x="3856249" y="-333865"/>
            <a:chExt cx="932539" cy="1801640"/>
          </a:xfrm>
        </p:grpSpPr>
        <p:sp>
          <p:nvSpPr>
            <p:cNvPr id="692" name="Google Shape;692;p35"/>
            <p:cNvSpPr/>
            <p:nvPr/>
          </p:nvSpPr>
          <p:spPr>
            <a:xfrm>
              <a:off x="3863397" y="-329140"/>
              <a:ext cx="303425" cy="185100"/>
            </a:xfrm>
            <a:custGeom>
              <a:avLst/>
              <a:gdLst/>
              <a:ahLst/>
              <a:cxnLst/>
              <a:rect l="l" t="t" r="r" b="b"/>
              <a:pathLst>
                <a:path w="12137" h="7404" extrusionOk="0">
                  <a:moveTo>
                    <a:pt x="6576" y="1"/>
                  </a:moveTo>
                  <a:cubicBezTo>
                    <a:pt x="5120" y="1"/>
                    <a:pt x="3665" y="854"/>
                    <a:pt x="3167" y="2549"/>
                  </a:cubicBezTo>
                  <a:cubicBezTo>
                    <a:pt x="2959" y="2492"/>
                    <a:pt x="2750" y="2473"/>
                    <a:pt x="2542" y="2473"/>
                  </a:cubicBezTo>
                  <a:cubicBezTo>
                    <a:pt x="2530" y="2473"/>
                    <a:pt x="2518" y="2473"/>
                    <a:pt x="2507" y="2473"/>
                  </a:cubicBezTo>
                  <a:cubicBezTo>
                    <a:pt x="1157" y="2473"/>
                    <a:pt x="38" y="3566"/>
                    <a:pt x="1" y="4938"/>
                  </a:cubicBezTo>
                  <a:cubicBezTo>
                    <a:pt x="39" y="6303"/>
                    <a:pt x="1157" y="7403"/>
                    <a:pt x="2542" y="7403"/>
                  </a:cubicBezTo>
                  <a:lnTo>
                    <a:pt x="9595" y="7403"/>
                  </a:lnTo>
                  <a:cubicBezTo>
                    <a:pt x="10980" y="7403"/>
                    <a:pt x="12098" y="6303"/>
                    <a:pt x="12136" y="4938"/>
                  </a:cubicBezTo>
                  <a:cubicBezTo>
                    <a:pt x="12117" y="3687"/>
                    <a:pt x="11188" y="2663"/>
                    <a:pt x="9956" y="2492"/>
                  </a:cubicBezTo>
                  <a:lnTo>
                    <a:pt x="9956" y="2473"/>
                  </a:lnTo>
                  <a:cubicBezTo>
                    <a:pt x="9430" y="821"/>
                    <a:pt x="8003" y="1"/>
                    <a:pt x="6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972671" y="-192754"/>
              <a:ext cx="98625" cy="167825"/>
            </a:xfrm>
            <a:custGeom>
              <a:avLst/>
              <a:gdLst/>
              <a:ahLst/>
              <a:cxnLst/>
              <a:rect l="l" t="t" r="r" b="b"/>
              <a:pathLst>
                <a:path w="3945" h="6713" extrusionOk="0">
                  <a:moveTo>
                    <a:pt x="1233" y="0"/>
                  </a:moveTo>
                  <a:lnTo>
                    <a:pt x="1233" y="3736"/>
                  </a:lnTo>
                  <a:lnTo>
                    <a:pt x="0" y="3736"/>
                  </a:lnTo>
                  <a:lnTo>
                    <a:pt x="1972" y="6713"/>
                  </a:lnTo>
                  <a:lnTo>
                    <a:pt x="3944" y="3736"/>
                  </a:lnTo>
                  <a:lnTo>
                    <a:pt x="2712" y="3736"/>
                  </a:lnTo>
                  <a:lnTo>
                    <a:pt x="2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4775013" y="1455575"/>
              <a:ext cx="13775" cy="12200"/>
            </a:xfrm>
            <a:custGeom>
              <a:avLst/>
              <a:gdLst/>
              <a:ahLst/>
              <a:cxnLst/>
              <a:rect l="l" t="t" r="r" b="b"/>
              <a:pathLst>
                <a:path w="551" h="488" extrusionOk="0">
                  <a:moveTo>
                    <a:pt x="236" y="1"/>
                  </a:moveTo>
                  <a:cubicBezTo>
                    <a:pt x="115" y="1"/>
                    <a:pt x="1" y="99"/>
                    <a:pt x="1" y="241"/>
                  </a:cubicBezTo>
                  <a:cubicBezTo>
                    <a:pt x="1" y="374"/>
                    <a:pt x="115" y="488"/>
                    <a:pt x="247" y="488"/>
                  </a:cubicBezTo>
                  <a:cubicBezTo>
                    <a:pt x="456" y="488"/>
                    <a:pt x="551" y="222"/>
                    <a:pt x="399" y="71"/>
                  </a:cubicBezTo>
                  <a:cubicBezTo>
                    <a:pt x="351" y="22"/>
                    <a:pt x="293"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856249" y="-333865"/>
              <a:ext cx="315725" cy="315575"/>
            </a:xfrm>
            <a:custGeom>
              <a:avLst/>
              <a:gdLst/>
              <a:ahLst/>
              <a:cxnLst/>
              <a:rect l="l" t="t" r="r" b="b"/>
              <a:pathLst>
                <a:path w="12629" h="12623" extrusionOk="0">
                  <a:moveTo>
                    <a:pt x="6804" y="501"/>
                  </a:moveTo>
                  <a:cubicBezTo>
                    <a:pt x="8025" y="501"/>
                    <a:pt x="9249" y="1152"/>
                    <a:pt x="9841" y="2475"/>
                  </a:cubicBezTo>
                  <a:cubicBezTo>
                    <a:pt x="9121" y="2475"/>
                    <a:pt x="8419" y="2759"/>
                    <a:pt x="7907" y="3271"/>
                  </a:cubicBezTo>
                  <a:cubicBezTo>
                    <a:pt x="7812" y="3366"/>
                    <a:pt x="7812" y="3518"/>
                    <a:pt x="7907" y="3612"/>
                  </a:cubicBezTo>
                  <a:cubicBezTo>
                    <a:pt x="7955" y="3660"/>
                    <a:pt x="8021" y="3683"/>
                    <a:pt x="8087" y="3683"/>
                  </a:cubicBezTo>
                  <a:cubicBezTo>
                    <a:pt x="8154" y="3683"/>
                    <a:pt x="8220" y="3660"/>
                    <a:pt x="8267" y="3612"/>
                  </a:cubicBezTo>
                  <a:cubicBezTo>
                    <a:pt x="8681" y="3199"/>
                    <a:pt x="9240" y="2959"/>
                    <a:pt x="9823" y="2959"/>
                  </a:cubicBezTo>
                  <a:cubicBezTo>
                    <a:pt x="9936" y="2959"/>
                    <a:pt x="10050" y="2968"/>
                    <a:pt x="10164" y="2987"/>
                  </a:cubicBezTo>
                  <a:cubicBezTo>
                    <a:pt x="11263" y="3119"/>
                    <a:pt x="12117" y="4048"/>
                    <a:pt x="12136" y="5186"/>
                  </a:cubicBezTo>
                  <a:cubicBezTo>
                    <a:pt x="12098" y="6419"/>
                    <a:pt x="11093" y="7405"/>
                    <a:pt x="9841" y="7405"/>
                  </a:cubicBezTo>
                  <a:lnTo>
                    <a:pt x="7281" y="7405"/>
                  </a:lnTo>
                  <a:lnTo>
                    <a:pt x="7281" y="5679"/>
                  </a:lnTo>
                  <a:cubicBezTo>
                    <a:pt x="7281" y="5546"/>
                    <a:pt x="7187" y="5433"/>
                    <a:pt x="7054" y="5433"/>
                  </a:cubicBezTo>
                  <a:lnTo>
                    <a:pt x="5575" y="5433"/>
                  </a:lnTo>
                  <a:cubicBezTo>
                    <a:pt x="5442" y="5433"/>
                    <a:pt x="5328" y="5546"/>
                    <a:pt x="5328" y="5679"/>
                  </a:cubicBezTo>
                  <a:lnTo>
                    <a:pt x="5328" y="7405"/>
                  </a:lnTo>
                  <a:lnTo>
                    <a:pt x="2788" y="7405"/>
                  </a:lnTo>
                  <a:cubicBezTo>
                    <a:pt x="1536" y="7405"/>
                    <a:pt x="512" y="6419"/>
                    <a:pt x="493" y="5186"/>
                  </a:cubicBezTo>
                  <a:cubicBezTo>
                    <a:pt x="512" y="3947"/>
                    <a:pt x="1517" y="2967"/>
                    <a:pt x="2752" y="2967"/>
                  </a:cubicBezTo>
                  <a:cubicBezTo>
                    <a:pt x="2764" y="2967"/>
                    <a:pt x="2776" y="2967"/>
                    <a:pt x="2788" y="2968"/>
                  </a:cubicBezTo>
                  <a:cubicBezTo>
                    <a:pt x="3375" y="2968"/>
                    <a:pt x="3925" y="3195"/>
                    <a:pt x="4342" y="3612"/>
                  </a:cubicBezTo>
                  <a:cubicBezTo>
                    <a:pt x="4395" y="3665"/>
                    <a:pt x="4455" y="3687"/>
                    <a:pt x="4514" y="3687"/>
                  </a:cubicBezTo>
                  <a:cubicBezTo>
                    <a:pt x="4706" y="3687"/>
                    <a:pt x="4877" y="3446"/>
                    <a:pt x="4703" y="3271"/>
                  </a:cubicBezTo>
                  <a:cubicBezTo>
                    <a:pt x="4418" y="2987"/>
                    <a:pt x="4077" y="2759"/>
                    <a:pt x="3698" y="2626"/>
                  </a:cubicBezTo>
                  <a:cubicBezTo>
                    <a:pt x="4242" y="1218"/>
                    <a:pt x="5521" y="501"/>
                    <a:pt x="6804" y="501"/>
                  </a:cubicBezTo>
                  <a:close/>
                  <a:moveTo>
                    <a:pt x="6788" y="5926"/>
                  </a:moveTo>
                  <a:lnTo>
                    <a:pt x="6788" y="9415"/>
                  </a:lnTo>
                  <a:cubicBezTo>
                    <a:pt x="6788" y="9547"/>
                    <a:pt x="6883" y="9661"/>
                    <a:pt x="7016" y="9661"/>
                  </a:cubicBezTo>
                  <a:lnTo>
                    <a:pt x="7812" y="9680"/>
                  </a:lnTo>
                  <a:lnTo>
                    <a:pt x="6295" y="11936"/>
                  </a:lnTo>
                  <a:lnTo>
                    <a:pt x="4798" y="9680"/>
                  </a:lnTo>
                  <a:lnTo>
                    <a:pt x="5556" y="9680"/>
                  </a:lnTo>
                  <a:cubicBezTo>
                    <a:pt x="5689" y="9680"/>
                    <a:pt x="5802" y="9566"/>
                    <a:pt x="5802" y="9434"/>
                  </a:cubicBezTo>
                  <a:lnTo>
                    <a:pt x="5802" y="5926"/>
                  </a:lnTo>
                  <a:close/>
                  <a:moveTo>
                    <a:pt x="6792" y="0"/>
                  </a:moveTo>
                  <a:cubicBezTo>
                    <a:pt x="5311" y="0"/>
                    <a:pt x="3829" y="830"/>
                    <a:pt x="3224" y="2494"/>
                  </a:cubicBezTo>
                  <a:cubicBezTo>
                    <a:pt x="3075" y="2470"/>
                    <a:pt x="2927" y="2458"/>
                    <a:pt x="2781" y="2458"/>
                  </a:cubicBezTo>
                  <a:cubicBezTo>
                    <a:pt x="1296" y="2458"/>
                    <a:pt x="35" y="3649"/>
                    <a:pt x="0" y="5186"/>
                  </a:cubicBezTo>
                  <a:cubicBezTo>
                    <a:pt x="19" y="6684"/>
                    <a:pt x="1271" y="7898"/>
                    <a:pt x="2788" y="7898"/>
                  </a:cubicBezTo>
                  <a:lnTo>
                    <a:pt x="5328" y="7898"/>
                  </a:lnTo>
                  <a:lnTo>
                    <a:pt x="5328" y="9168"/>
                  </a:lnTo>
                  <a:lnTo>
                    <a:pt x="4342" y="9168"/>
                  </a:lnTo>
                  <a:cubicBezTo>
                    <a:pt x="4335" y="9167"/>
                    <a:pt x="4327" y="9167"/>
                    <a:pt x="4320" y="9167"/>
                  </a:cubicBezTo>
                  <a:cubicBezTo>
                    <a:pt x="4125" y="9167"/>
                    <a:pt x="4006" y="9402"/>
                    <a:pt x="4134" y="9566"/>
                  </a:cubicBezTo>
                  <a:lnTo>
                    <a:pt x="6106" y="12524"/>
                  </a:lnTo>
                  <a:cubicBezTo>
                    <a:pt x="6139" y="12574"/>
                    <a:pt x="6200" y="12623"/>
                    <a:pt x="6277" y="12623"/>
                  </a:cubicBezTo>
                  <a:cubicBezTo>
                    <a:pt x="6289" y="12623"/>
                    <a:pt x="6302" y="12622"/>
                    <a:pt x="6314" y="12619"/>
                  </a:cubicBezTo>
                  <a:cubicBezTo>
                    <a:pt x="6325" y="12622"/>
                    <a:pt x="6335" y="12623"/>
                    <a:pt x="6345" y="12623"/>
                  </a:cubicBezTo>
                  <a:cubicBezTo>
                    <a:pt x="6410" y="12623"/>
                    <a:pt x="6471" y="12574"/>
                    <a:pt x="6504" y="12524"/>
                  </a:cubicBezTo>
                  <a:lnTo>
                    <a:pt x="8476" y="9566"/>
                  </a:lnTo>
                  <a:cubicBezTo>
                    <a:pt x="8533" y="9490"/>
                    <a:pt x="8533" y="9377"/>
                    <a:pt x="8495" y="9301"/>
                  </a:cubicBezTo>
                  <a:cubicBezTo>
                    <a:pt x="8457" y="9225"/>
                    <a:pt x="8362" y="9168"/>
                    <a:pt x="8286" y="9168"/>
                  </a:cubicBezTo>
                  <a:lnTo>
                    <a:pt x="7281" y="9168"/>
                  </a:lnTo>
                  <a:lnTo>
                    <a:pt x="7281" y="7898"/>
                  </a:lnTo>
                  <a:lnTo>
                    <a:pt x="9841" y="7898"/>
                  </a:lnTo>
                  <a:cubicBezTo>
                    <a:pt x="11339" y="7898"/>
                    <a:pt x="12591" y="6684"/>
                    <a:pt x="12629" y="5186"/>
                  </a:cubicBezTo>
                  <a:cubicBezTo>
                    <a:pt x="12591" y="3878"/>
                    <a:pt x="11662" y="2778"/>
                    <a:pt x="10372" y="2513"/>
                  </a:cubicBezTo>
                  <a:cubicBezTo>
                    <a:pt x="9773" y="839"/>
                    <a:pt x="8283" y="0"/>
                    <a:pt x="6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 name="Google Shape;696;p35"/>
          <p:cNvGrpSpPr/>
          <p:nvPr/>
        </p:nvGrpSpPr>
        <p:grpSpPr>
          <a:xfrm>
            <a:off x="1771675" y="1545125"/>
            <a:ext cx="578325" cy="487500"/>
            <a:chOff x="4764875" y="1706700"/>
            <a:chExt cx="578325" cy="487500"/>
          </a:xfrm>
        </p:grpSpPr>
        <p:sp>
          <p:nvSpPr>
            <p:cNvPr id="697" name="Google Shape;697;p35"/>
            <p:cNvSpPr/>
            <p:nvPr/>
          </p:nvSpPr>
          <p:spPr>
            <a:xfrm flipH="1">
              <a:off x="5274500"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4764875"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5"/>
          <p:cNvGrpSpPr/>
          <p:nvPr/>
        </p:nvGrpSpPr>
        <p:grpSpPr>
          <a:xfrm>
            <a:off x="2198188" y="2528038"/>
            <a:ext cx="578325" cy="487500"/>
            <a:chOff x="4764875" y="1706700"/>
            <a:chExt cx="578325" cy="487500"/>
          </a:xfrm>
        </p:grpSpPr>
        <p:sp>
          <p:nvSpPr>
            <p:cNvPr id="700" name="Google Shape;700;p35"/>
            <p:cNvSpPr/>
            <p:nvPr/>
          </p:nvSpPr>
          <p:spPr>
            <a:xfrm flipH="1">
              <a:off x="5274500"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4764875"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5"/>
          <p:cNvGrpSpPr/>
          <p:nvPr/>
        </p:nvGrpSpPr>
        <p:grpSpPr>
          <a:xfrm>
            <a:off x="2624725" y="3510950"/>
            <a:ext cx="578325" cy="487500"/>
            <a:chOff x="4764875" y="1706700"/>
            <a:chExt cx="578325" cy="487500"/>
          </a:xfrm>
        </p:grpSpPr>
        <p:sp>
          <p:nvSpPr>
            <p:cNvPr id="703" name="Google Shape;703;p35"/>
            <p:cNvSpPr/>
            <p:nvPr/>
          </p:nvSpPr>
          <p:spPr>
            <a:xfrm flipH="1">
              <a:off x="5274500"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4764875" y="1706700"/>
              <a:ext cx="68700" cy="487500"/>
            </a:xfrm>
            <a:prstGeom prst="leftBracket">
              <a:avLst>
                <a:gd name="adj"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65;p27">
            <a:extLst>
              <a:ext uri="{FF2B5EF4-FFF2-40B4-BE49-F238E27FC236}">
                <a16:creationId xmlns:a16="http://schemas.microsoft.com/office/drawing/2014/main" id="{85B2A314-5416-360F-2A0B-D1770FA468B1}"/>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accent3"/>
              </a:buClr>
              <a:buSzPts val="1400"/>
              <a:buFont typeface="Fira Code"/>
              <a:buNone/>
              <a:defRPr sz="1400" b="0" i="0" u="none" strike="noStrike" cap="none">
                <a:solidFill>
                  <a:schemeClr val="accent3"/>
                </a:solidFill>
                <a:latin typeface="Fira Code"/>
                <a:ea typeface="Fira Code"/>
                <a:cs typeface="Fira Code"/>
                <a:sym typeface="Fira Code"/>
              </a:defRPr>
            </a:lvl9pPr>
          </a:lstStyle>
          <a:p>
            <a:pPr marL="0" indent="0" algn="ctr"/>
            <a:r>
              <a:rPr lang="en-US"/>
              <a:t>TNG_workshop.py</a:t>
            </a:r>
            <a:endParaRPr lang="en-US" dirty="0"/>
          </a:p>
        </p:txBody>
      </p:sp>
      <p:sp>
        <p:nvSpPr>
          <p:cNvPr id="7" name="Google Shape;507;p30">
            <a:extLst>
              <a:ext uri="{FF2B5EF4-FFF2-40B4-BE49-F238E27FC236}">
                <a16:creationId xmlns:a16="http://schemas.microsoft.com/office/drawing/2014/main" id="{CCB4FD02-90D9-F3AE-CA30-D2FDD5014956}"/>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data_specifications.info</a:t>
            </a:r>
            <a:endParaRPr lang="en-US"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2458F623-E524-0029-2006-3D1A38907785}"/>
              </a:ext>
            </a:extLst>
          </p:cNvPr>
          <p:cNvSpPr>
            <a:spLocks noChangeAspect="1" noChangeArrowheads="1"/>
          </p:cNvSpPr>
          <p:nvPr/>
        </p:nvSpPr>
        <p:spPr bwMode="auto">
          <a:xfrm>
            <a:off x="2500313" y="0"/>
            <a:ext cx="4143375"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a:extLst>
              <a:ext uri="{FF2B5EF4-FFF2-40B4-BE49-F238E27FC236}">
                <a16:creationId xmlns:a16="http://schemas.microsoft.com/office/drawing/2014/main" id="{1C381322-61AA-4A16-96A3-487945323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076" y="29441"/>
            <a:ext cx="4143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BED0A-7D10-BAAD-73CC-0CF68CD693D1}"/>
              </a:ext>
            </a:extLst>
          </p:cNvPr>
          <p:cNvSpPr txBox="1"/>
          <p:nvPr/>
        </p:nvSpPr>
        <p:spPr>
          <a:xfrm>
            <a:off x="5742709" y="249382"/>
            <a:ext cx="3034146" cy="5047536"/>
          </a:xfrm>
          <a:prstGeom prst="rect">
            <a:avLst/>
          </a:prstGeom>
          <a:noFill/>
        </p:spPr>
        <p:txBody>
          <a:bodyPr wrap="square" rtlCol="0">
            <a:spAutoFit/>
          </a:bodyPr>
          <a:lstStyle/>
          <a:p>
            <a:r>
              <a:rPr lang="en-US" dirty="0">
                <a:solidFill>
                  <a:schemeClr val="accent6"/>
                </a:solidFill>
              </a:rPr>
              <a:t>Dark matter column density</a:t>
            </a:r>
          </a:p>
          <a:p>
            <a:endParaRPr lang="en-US" dirty="0">
              <a:solidFill>
                <a:schemeClr val="accent6"/>
              </a:solidFill>
            </a:endParaRPr>
          </a:p>
          <a:p>
            <a:r>
              <a:rPr lang="en-US" dirty="0">
                <a:solidFill>
                  <a:schemeClr val="accent6"/>
                </a:solidFill>
              </a:rPr>
              <a:t>Gas column density</a:t>
            </a:r>
          </a:p>
          <a:p>
            <a:endParaRPr lang="en-US" dirty="0">
              <a:solidFill>
                <a:schemeClr val="accent6"/>
              </a:solidFill>
            </a:endParaRPr>
          </a:p>
          <a:p>
            <a:endParaRPr lang="en-US" dirty="0">
              <a:solidFill>
                <a:schemeClr val="accent6"/>
              </a:solidFill>
            </a:endParaRPr>
          </a:p>
          <a:p>
            <a:r>
              <a:rPr lang="en-US" dirty="0">
                <a:solidFill>
                  <a:schemeClr val="accent6"/>
                </a:solidFill>
              </a:rPr>
              <a:t>Gas velocity</a:t>
            </a:r>
          </a:p>
          <a:p>
            <a:endParaRPr lang="en-US" dirty="0">
              <a:solidFill>
                <a:schemeClr val="accent6"/>
              </a:solidFill>
            </a:endParaRPr>
          </a:p>
          <a:p>
            <a:r>
              <a:rPr lang="en-US" dirty="0">
                <a:solidFill>
                  <a:schemeClr val="accent6"/>
                </a:solidFill>
              </a:rPr>
              <a:t>Stellar column density</a:t>
            </a:r>
          </a:p>
          <a:p>
            <a:endParaRPr lang="en-US" dirty="0">
              <a:solidFill>
                <a:schemeClr val="accent6"/>
              </a:solidFill>
            </a:endParaRPr>
          </a:p>
          <a:p>
            <a:endParaRPr lang="en-US" dirty="0">
              <a:solidFill>
                <a:schemeClr val="accent6"/>
              </a:solidFill>
            </a:endParaRPr>
          </a:p>
          <a:p>
            <a:r>
              <a:rPr lang="en-US" dirty="0">
                <a:solidFill>
                  <a:schemeClr val="accent6"/>
                </a:solidFill>
              </a:rPr>
              <a:t>Temperature	</a:t>
            </a:r>
          </a:p>
          <a:p>
            <a:endParaRPr lang="en-US" dirty="0">
              <a:solidFill>
                <a:schemeClr val="accent6"/>
              </a:solidFill>
            </a:endParaRPr>
          </a:p>
          <a:p>
            <a:r>
              <a:rPr lang="en-US" dirty="0">
                <a:solidFill>
                  <a:schemeClr val="accent6"/>
                </a:solidFill>
              </a:rPr>
              <a:t>Gas metallicity</a:t>
            </a:r>
          </a:p>
          <a:p>
            <a:endParaRPr lang="en-US" dirty="0">
              <a:solidFill>
                <a:schemeClr val="accent6"/>
              </a:solidFill>
            </a:endParaRPr>
          </a:p>
          <a:p>
            <a:endParaRPr lang="en-US" dirty="0">
              <a:solidFill>
                <a:schemeClr val="accent6"/>
              </a:solidFill>
            </a:endParaRPr>
          </a:p>
          <a:p>
            <a:r>
              <a:rPr lang="en-US" dirty="0">
                <a:solidFill>
                  <a:schemeClr val="accent6"/>
                </a:solidFill>
              </a:rPr>
              <a:t>Shock Mach number</a:t>
            </a:r>
          </a:p>
          <a:p>
            <a:endParaRPr lang="en-US" dirty="0">
              <a:solidFill>
                <a:schemeClr val="accent6"/>
              </a:solidFill>
            </a:endParaRPr>
          </a:p>
          <a:p>
            <a:endParaRPr lang="en-US" dirty="0">
              <a:solidFill>
                <a:schemeClr val="accent6"/>
              </a:solidFill>
            </a:endParaRPr>
          </a:p>
          <a:p>
            <a:r>
              <a:rPr lang="en-US" dirty="0">
                <a:solidFill>
                  <a:schemeClr val="accent6"/>
                </a:solidFill>
              </a:rPr>
              <a:t>Magnetic field</a:t>
            </a:r>
          </a:p>
          <a:p>
            <a:endParaRPr lang="en-US" dirty="0">
              <a:solidFill>
                <a:schemeClr val="accent6"/>
              </a:solidFill>
            </a:endParaRPr>
          </a:p>
          <a:p>
            <a:endParaRPr lang="en-US" dirty="0">
              <a:solidFill>
                <a:schemeClr val="accent6"/>
              </a:solidFill>
            </a:endParaRPr>
          </a:p>
          <a:p>
            <a:r>
              <a:rPr lang="en-US" dirty="0">
                <a:solidFill>
                  <a:schemeClr val="accent6"/>
                </a:solidFill>
              </a:rPr>
              <a:t>X-ray luminosity</a:t>
            </a:r>
          </a:p>
          <a:p>
            <a:endParaRPr lang="en-US" dirty="0">
              <a:solidFill>
                <a:schemeClr val="accent6"/>
              </a:solidFill>
            </a:endParaRPr>
          </a:p>
        </p:txBody>
      </p:sp>
    </p:spTree>
    <p:extLst>
      <p:ext uri="{BB962C8B-B14F-4D97-AF65-F5344CB8AC3E}">
        <p14:creationId xmlns:p14="http://schemas.microsoft.com/office/powerpoint/2010/main" val="2969709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2054663" y="586975"/>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a:t>
            </a:r>
            <a:r>
              <a:rPr lang="en" dirty="0">
                <a:solidFill>
                  <a:schemeClr val="bg2"/>
                </a:solidFill>
              </a:rPr>
              <a:t>Practical Exercises</a:t>
            </a:r>
            <a:r>
              <a:rPr lang="en" dirty="0">
                <a:solidFill>
                  <a:schemeClr val="accent6"/>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3038362" y="2448125"/>
            <a:ext cx="4283099"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&lt; Your turn! Practice in </a:t>
            </a:r>
            <a:r>
              <a:rPr lang="en-US" dirty="0" err="1"/>
              <a:t>Jupyter</a:t>
            </a:r>
            <a:r>
              <a:rPr lang="en-US" dirty="0"/>
              <a:t> Notebooks &gt;</a:t>
            </a:r>
          </a:p>
        </p:txBody>
      </p:sp>
      <p:sp>
        <p:nvSpPr>
          <p:cNvPr id="503" name="Google Shape;503;p30"/>
          <p:cNvSpPr txBox="1"/>
          <p:nvPr/>
        </p:nvSpPr>
        <p:spPr>
          <a:xfrm>
            <a:off x="2127375" y="3586575"/>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6"/>
                </a:solidFill>
                <a:latin typeface="Fira Code"/>
                <a:ea typeface="Fira Code"/>
                <a:cs typeface="Fira Code"/>
                <a:sym typeface="Fira Code"/>
              </a:rPr>
              <a:t>}</a:t>
            </a:r>
            <a:endParaRPr sz="500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2380425" y="1478475"/>
            <a:ext cx="0" cy="2108100"/>
          </a:xfrm>
          <a:prstGeom prst="straightConnector1">
            <a:avLst/>
          </a:prstGeom>
          <a:noFill/>
          <a:ln w="9525" cap="flat" cmpd="sng">
            <a:solidFill>
              <a:schemeClr val="accent4"/>
            </a:solidFill>
            <a:prstDash val="solid"/>
            <a:round/>
            <a:headEnd type="none" w="med" len="med"/>
            <a:tailEnd type="none" w="med" len="med"/>
          </a:ln>
        </p:spPr>
      </p:cxnSp>
      <p:sp>
        <p:nvSpPr>
          <p:cNvPr id="507" name="Google Shape;507;p30"/>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solidFill>
              </a:rPr>
              <a:t>p</a:t>
            </a:r>
            <a:r>
              <a:rPr lang="en" sz="1400" dirty="0">
                <a:solidFill>
                  <a:schemeClr val="accent3"/>
                </a:solidFill>
              </a:rPr>
              <a:t>ractical_exercises.ipynb</a:t>
            </a:r>
            <a:endParaRPr sz="1400" dirty="0">
              <a:solidFill>
                <a:schemeClr val="accent3"/>
              </a:solidFill>
            </a:endParaRPr>
          </a:p>
        </p:txBody>
      </p:sp>
      <p:sp>
        <p:nvSpPr>
          <p:cNvPr id="2" name="Google Shape;465;p27">
            <a:extLst>
              <a:ext uri="{FF2B5EF4-FFF2-40B4-BE49-F238E27FC236}">
                <a16:creationId xmlns:a16="http://schemas.microsoft.com/office/drawing/2014/main" id="{A734013E-5721-A570-BCBC-13B5607B9CCE}"/>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8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ctr"/>
            <a:r>
              <a:rPr lang="en-US" sz="1400"/>
              <a:t>TNG_workshop.py</a:t>
            </a:r>
            <a:endParaRPr lang="en-US" sz="1400" dirty="0"/>
          </a:p>
        </p:txBody>
      </p:sp>
    </p:spTree>
    <p:extLst>
      <p:ext uri="{BB962C8B-B14F-4D97-AF65-F5344CB8AC3E}">
        <p14:creationId xmlns:p14="http://schemas.microsoft.com/office/powerpoint/2010/main" val="378576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0"/>
          <p:cNvSpPr txBox="1">
            <a:spLocks noGrp="1"/>
          </p:cNvSpPr>
          <p:nvPr>
            <p:ph type="title" idx="2"/>
          </p:nvPr>
        </p:nvSpPr>
        <p:spPr>
          <a:xfrm>
            <a:off x="2730479" y="1340932"/>
            <a:ext cx="5377200" cy="5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Update your API key!</a:t>
            </a:r>
            <a:endParaRPr dirty="0">
              <a:solidFill>
                <a:schemeClr val="bg1"/>
              </a:solidFill>
            </a:endParaRPr>
          </a:p>
        </p:txBody>
      </p:sp>
      <p:sp>
        <p:nvSpPr>
          <p:cNvPr id="503" name="Google Shape;503;p30"/>
          <p:cNvSpPr txBox="1"/>
          <p:nvPr/>
        </p:nvSpPr>
        <p:spPr>
          <a:xfrm>
            <a:off x="2127375" y="3586575"/>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2380425" y="1478475"/>
            <a:ext cx="0" cy="2108100"/>
          </a:xfrm>
          <a:prstGeom prst="straightConnector1">
            <a:avLst/>
          </a:prstGeom>
          <a:noFill/>
          <a:ln w="9525" cap="flat" cmpd="sng">
            <a:solidFill>
              <a:schemeClr val="accent4"/>
            </a:solidFill>
            <a:prstDash val="solid"/>
            <a:round/>
            <a:headEnd type="none" w="med" len="med"/>
            <a:tailEnd type="none" w="med" len="med"/>
          </a:ln>
        </p:spPr>
      </p:cxnSp>
      <p:sp>
        <p:nvSpPr>
          <p:cNvPr id="507" name="Google Shape;507;p30"/>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solidFill>
              </a:rPr>
              <a:t>p</a:t>
            </a:r>
            <a:r>
              <a:rPr lang="en" sz="1400" dirty="0">
                <a:solidFill>
                  <a:schemeClr val="accent3"/>
                </a:solidFill>
              </a:rPr>
              <a:t>ractical_exercises.ipynb</a:t>
            </a:r>
            <a:endParaRPr sz="1400" dirty="0">
              <a:solidFill>
                <a:schemeClr val="accent3"/>
              </a:solidFill>
            </a:endParaRPr>
          </a:p>
        </p:txBody>
      </p:sp>
      <p:sp>
        <p:nvSpPr>
          <p:cNvPr id="2" name="Google Shape;465;p27">
            <a:extLst>
              <a:ext uri="{FF2B5EF4-FFF2-40B4-BE49-F238E27FC236}">
                <a16:creationId xmlns:a16="http://schemas.microsoft.com/office/drawing/2014/main" id="{A734013E-5721-A570-BCBC-13B5607B9CCE}"/>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8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ctr"/>
            <a:r>
              <a:rPr lang="en-US" sz="1400"/>
              <a:t>TNG_workshop.py</a:t>
            </a:r>
            <a:endParaRPr lang="en-US" sz="1400" dirty="0"/>
          </a:p>
        </p:txBody>
      </p:sp>
      <p:pic>
        <p:nvPicPr>
          <p:cNvPr id="6" name="Picture 5">
            <a:extLst>
              <a:ext uri="{FF2B5EF4-FFF2-40B4-BE49-F238E27FC236}">
                <a16:creationId xmlns:a16="http://schemas.microsoft.com/office/drawing/2014/main" id="{B00C5555-8831-6A28-47CE-8F5A6473FCF8}"/>
              </a:ext>
            </a:extLst>
          </p:cNvPr>
          <p:cNvPicPr>
            <a:picLocks noChangeAspect="1"/>
          </p:cNvPicPr>
          <p:nvPr/>
        </p:nvPicPr>
        <p:blipFill>
          <a:blip r:embed="rId3"/>
          <a:stretch>
            <a:fillRect/>
          </a:stretch>
        </p:blipFill>
        <p:spPr>
          <a:xfrm>
            <a:off x="2633475" y="2095434"/>
            <a:ext cx="6121715" cy="2343270"/>
          </a:xfrm>
          <a:prstGeom prst="rect">
            <a:avLst/>
          </a:prstGeom>
        </p:spPr>
      </p:pic>
      <p:cxnSp>
        <p:nvCxnSpPr>
          <p:cNvPr id="10" name="Straight Arrow Connector 9">
            <a:extLst>
              <a:ext uri="{FF2B5EF4-FFF2-40B4-BE49-F238E27FC236}">
                <a16:creationId xmlns:a16="http://schemas.microsoft.com/office/drawing/2014/main" id="{C88BF991-5644-818B-307C-6983E04BECF0}"/>
              </a:ext>
            </a:extLst>
          </p:cNvPr>
          <p:cNvCxnSpPr>
            <a:cxnSpLocks/>
          </p:cNvCxnSpPr>
          <p:nvPr/>
        </p:nvCxnSpPr>
        <p:spPr>
          <a:xfrm flipH="1">
            <a:off x="6109855" y="3456709"/>
            <a:ext cx="1004455" cy="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633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4C40-2ADE-8140-2A69-DC638DF8AE92}"/>
              </a:ext>
            </a:extLst>
          </p:cNvPr>
          <p:cNvSpPr>
            <a:spLocks noGrp="1"/>
          </p:cNvSpPr>
          <p:nvPr>
            <p:ph type="title"/>
          </p:nvPr>
        </p:nvSpPr>
        <p:spPr/>
        <p:txBody>
          <a:bodyPr/>
          <a:lstStyle/>
          <a:p>
            <a:r>
              <a:rPr lang="en-US" dirty="0">
                <a:solidFill>
                  <a:schemeClr val="accent2"/>
                </a:solidFill>
              </a:rPr>
              <a:t>Your turn: </a:t>
            </a:r>
            <a:r>
              <a:rPr lang="en-US" dirty="0">
                <a:solidFill>
                  <a:schemeClr val="accent6"/>
                </a:solidFill>
              </a:rPr>
              <a:t>Use the TNG API to download simulation data: </a:t>
            </a:r>
            <a:r>
              <a:rPr lang="en-US" dirty="0">
                <a:solidFill>
                  <a:schemeClr val="bg1"/>
                </a:solidFill>
              </a:rPr>
              <a:t>Notebook 1</a:t>
            </a:r>
          </a:p>
        </p:txBody>
      </p:sp>
      <p:grpSp>
        <p:nvGrpSpPr>
          <p:cNvPr id="7" name="Google Shape;2531;p48">
            <a:extLst>
              <a:ext uri="{FF2B5EF4-FFF2-40B4-BE49-F238E27FC236}">
                <a16:creationId xmlns:a16="http://schemas.microsoft.com/office/drawing/2014/main" id="{5857A361-1B0F-8829-C9FC-FD957209E8E4}"/>
              </a:ext>
            </a:extLst>
          </p:cNvPr>
          <p:cNvGrpSpPr/>
          <p:nvPr/>
        </p:nvGrpSpPr>
        <p:grpSpPr>
          <a:xfrm>
            <a:off x="4994654" y="1701399"/>
            <a:ext cx="3439196" cy="2775803"/>
            <a:chOff x="4994678" y="1173377"/>
            <a:chExt cx="3439196" cy="2775803"/>
          </a:xfrm>
        </p:grpSpPr>
        <p:grpSp>
          <p:nvGrpSpPr>
            <p:cNvPr id="8" name="Google Shape;2532;p48">
              <a:extLst>
                <a:ext uri="{FF2B5EF4-FFF2-40B4-BE49-F238E27FC236}">
                  <a16:creationId xmlns:a16="http://schemas.microsoft.com/office/drawing/2014/main" id="{6D1BD9FC-A193-2972-6D7E-2C4A2A766418}"/>
                </a:ext>
              </a:extLst>
            </p:cNvPr>
            <p:cNvGrpSpPr/>
            <p:nvPr/>
          </p:nvGrpSpPr>
          <p:grpSpPr>
            <a:xfrm>
              <a:off x="4994678" y="1173377"/>
              <a:ext cx="3439196" cy="2775803"/>
              <a:chOff x="4572031" y="1415284"/>
              <a:chExt cx="2875341" cy="2319354"/>
            </a:xfrm>
          </p:grpSpPr>
          <p:grpSp>
            <p:nvGrpSpPr>
              <p:cNvPr id="10" name="Google Shape;2533;p48">
                <a:extLst>
                  <a:ext uri="{FF2B5EF4-FFF2-40B4-BE49-F238E27FC236}">
                    <a16:creationId xmlns:a16="http://schemas.microsoft.com/office/drawing/2014/main" id="{67BF6CC7-A147-5E1D-AC70-24311DE14D31}"/>
                  </a:ext>
                </a:extLst>
              </p:cNvPr>
              <p:cNvGrpSpPr/>
              <p:nvPr/>
            </p:nvGrpSpPr>
            <p:grpSpPr>
              <a:xfrm>
                <a:off x="4572031" y="1415284"/>
                <a:ext cx="2875341" cy="1993075"/>
                <a:chOff x="3665860" y="822037"/>
                <a:chExt cx="4758136" cy="3243937"/>
              </a:xfrm>
            </p:grpSpPr>
            <p:grpSp>
              <p:nvGrpSpPr>
                <p:cNvPr id="12" name="Google Shape;2534;p48">
                  <a:extLst>
                    <a:ext uri="{FF2B5EF4-FFF2-40B4-BE49-F238E27FC236}">
                      <a16:creationId xmlns:a16="http://schemas.microsoft.com/office/drawing/2014/main" id="{CF33A24E-1181-B332-7813-8934D3BDCA9C}"/>
                    </a:ext>
                  </a:extLst>
                </p:cNvPr>
                <p:cNvGrpSpPr/>
                <p:nvPr/>
              </p:nvGrpSpPr>
              <p:grpSpPr>
                <a:xfrm>
                  <a:off x="3665860" y="822037"/>
                  <a:ext cx="4758136" cy="3243937"/>
                  <a:chOff x="518725" y="252435"/>
                  <a:chExt cx="6524250" cy="4448015"/>
                </a:xfrm>
              </p:grpSpPr>
              <p:sp>
                <p:nvSpPr>
                  <p:cNvPr id="14" name="Google Shape;2535;p48">
                    <a:extLst>
                      <a:ext uri="{FF2B5EF4-FFF2-40B4-BE49-F238E27FC236}">
                        <a16:creationId xmlns:a16="http://schemas.microsoft.com/office/drawing/2014/main" id="{2B4A03AE-AA1F-7CEA-964A-6063FF6A273C}"/>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 name="Google Shape;2536;p48">
                    <a:extLst>
                      <a:ext uri="{FF2B5EF4-FFF2-40B4-BE49-F238E27FC236}">
                        <a16:creationId xmlns:a16="http://schemas.microsoft.com/office/drawing/2014/main" id="{69D47F10-3C45-C79D-FE63-7FA9ABCD5953}"/>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3" name="Google Shape;2537;p48">
                  <a:extLst>
                    <a:ext uri="{FF2B5EF4-FFF2-40B4-BE49-F238E27FC236}">
                      <a16:creationId xmlns:a16="http://schemas.microsoft.com/office/drawing/2014/main" id="{90A23846-31CA-E4B9-2B76-07D0CAFE36D9}"/>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1" name="Google Shape;2538;p48">
                <a:extLst>
                  <a:ext uri="{FF2B5EF4-FFF2-40B4-BE49-F238E27FC236}">
                    <a16:creationId xmlns:a16="http://schemas.microsoft.com/office/drawing/2014/main" id="{9EF63C2E-41D4-C70B-1A81-AE8C860BEE1A}"/>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9" name="Google Shape;2539;p48">
              <a:extLst>
                <a:ext uri="{FF2B5EF4-FFF2-40B4-BE49-F238E27FC236}">
                  <a16:creationId xmlns:a16="http://schemas.microsoft.com/office/drawing/2014/main" id="{0C17915C-F6A1-7C5C-0F70-724EC38BAA03}"/>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7" name="Picture 16">
            <a:extLst>
              <a:ext uri="{FF2B5EF4-FFF2-40B4-BE49-F238E27FC236}">
                <a16:creationId xmlns:a16="http://schemas.microsoft.com/office/drawing/2014/main" id="{DFCBFFD3-D188-0C80-313D-D4230F7C95B0}"/>
              </a:ext>
            </a:extLst>
          </p:cNvPr>
          <p:cNvPicPr>
            <a:picLocks noChangeAspect="1"/>
          </p:cNvPicPr>
          <p:nvPr/>
        </p:nvPicPr>
        <p:blipFill rotWithShape="1">
          <a:blip r:embed="rId3"/>
          <a:srcRect r="2223"/>
          <a:stretch/>
        </p:blipFill>
        <p:spPr>
          <a:xfrm>
            <a:off x="5124587" y="1861297"/>
            <a:ext cx="3190533" cy="1831444"/>
          </a:xfrm>
          <a:prstGeom prst="rect">
            <a:avLst/>
          </a:prstGeom>
        </p:spPr>
      </p:pic>
      <p:sp>
        <p:nvSpPr>
          <p:cNvPr id="18" name="TextBox 17">
            <a:extLst>
              <a:ext uri="{FF2B5EF4-FFF2-40B4-BE49-F238E27FC236}">
                <a16:creationId xmlns:a16="http://schemas.microsoft.com/office/drawing/2014/main" id="{81DBB63D-2824-E310-5C21-CEE206B5014D}"/>
              </a:ext>
            </a:extLst>
          </p:cNvPr>
          <p:cNvSpPr txBox="1"/>
          <p:nvPr/>
        </p:nvSpPr>
        <p:spPr>
          <a:xfrm>
            <a:off x="1143250" y="1978752"/>
            <a:ext cx="3888096" cy="2677656"/>
          </a:xfrm>
          <a:prstGeom prst="rect">
            <a:avLst/>
          </a:prstGeom>
          <a:noFill/>
        </p:spPr>
        <p:txBody>
          <a:bodyPr wrap="square">
            <a:spAutoFit/>
          </a:bodyPr>
          <a:lstStyle/>
          <a:p>
            <a:r>
              <a:rPr lang="en-US" b="1" dirty="0">
                <a:solidFill>
                  <a:schemeClr val="tx2"/>
                </a:solidFill>
                <a:latin typeface="Fira Code" panose="020B0809050000020004" pitchFamily="49" charset="0"/>
                <a:ea typeface="Fira Code" panose="020B0809050000020004" pitchFamily="49" charset="0"/>
                <a:cs typeface="Fira Code" panose="020B0809050000020004" pitchFamily="49" charset="0"/>
              </a:rPr>
              <a:t>Remember to update iapi_TNG.py with your TNG API key!!!</a:t>
            </a:r>
          </a:p>
          <a:p>
            <a:pPr lvl="3">
              <a:buClr>
                <a:schemeClr val="accent6"/>
              </a:buClr>
            </a:pPr>
            <a:endParaRPr lang="en-US" dirty="0">
              <a:solidFill>
                <a:schemeClr val="tx2"/>
              </a:solidFill>
              <a:latin typeface="Fira Code" panose="020B0809050000020004" pitchFamily="49" charset="0"/>
              <a:ea typeface="Fira Code" panose="020B0809050000020004" pitchFamily="49" charset="0"/>
              <a:cs typeface="Fira Code" panose="020B0809050000020004" pitchFamily="49" charset="0"/>
            </a:endParaRPr>
          </a:p>
          <a:p>
            <a:pPr lvl="3">
              <a:buClr>
                <a:schemeClr val="accent6"/>
              </a:buClr>
            </a:pPr>
            <a:r>
              <a:rPr lang="en-US" dirty="0">
                <a:solidFill>
                  <a:schemeClr val="accent1"/>
                </a:solidFill>
                <a:latin typeface="Fira Code" panose="020B0809050000020004" pitchFamily="49" charset="0"/>
                <a:ea typeface="Fira Code" panose="020B0809050000020004" pitchFamily="49" charset="0"/>
                <a:cs typeface="Fira Code" panose="020B0809050000020004" pitchFamily="49" charset="0"/>
              </a:rPr>
              <a:t>Didn’t request an API key ahead of time? </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Follow the link to the </a:t>
            </a:r>
            <a:r>
              <a:rPr lang="en-US" dirty="0" err="1">
                <a:solidFill>
                  <a:schemeClr val="accent6"/>
                </a:solidFill>
                <a:latin typeface="Fira Code" panose="020B0809050000020004" pitchFamily="49" charset="0"/>
                <a:ea typeface="Fira Code" panose="020B0809050000020004" pitchFamily="49" charset="0"/>
                <a:cs typeface="Fira Code" panose="020B0809050000020004" pitchFamily="49" charset="0"/>
              </a:rPr>
              <a:t>github</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 repository in the workshop Slack channel. </a:t>
            </a:r>
          </a:p>
          <a:p>
            <a:pPr lvl="3">
              <a:buClr>
                <a:schemeClr val="accent6"/>
              </a:buClr>
            </a:pPr>
            <a:endParaRPr lang="en-US" dirty="0">
              <a:solidFill>
                <a:schemeClr val="accent1"/>
              </a:solidFill>
              <a:latin typeface="Fira Code" panose="020B0809050000020004" pitchFamily="49" charset="0"/>
              <a:ea typeface="Fira Code" panose="020B0809050000020004" pitchFamily="49" charset="0"/>
              <a:cs typeface="Fira Code" panose="020B0809050000020004" pitchFamily="49" charset="0"/>
            </a:endParaRPr>
          </a:p>
          <a:p>
            <a:pPr lvl="3">
              <a:buClr>
                <a:schemeClr val="accent6"/>
              </a:buClr>
            </a:pPr>
            <a:r>
              <a:rPr lang="en-US" dirty="0">
                <a:solidFill>
                  <a:schemeClr val="bg2"/>
                </a:solidFill>
                <a:latin typeface="Fira Code" panose="020B0809050000020004" pitchFamily="49" charset="0"/>
                <a:ea typeface="Fira Code" panose="020B0809050000020004" pitchFamily="49" charset="0"/>
                <a:cs typeface="Fira Code" panose="020B0809050000020004" pitchFamily="49" charset="0"/>
              </a:rPr>
              <a:t>Already done with Notebook 1? </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Move on to either Notebook 2 or 3 OR review other TNG data available that you may want to use</a:t>
            </a:r>
            <a:endParaRPr lang="en-US" dirty="0">
              <a:solidFill>
                <a:schemeClr val="bg2"/>
              </a:solidFill>
              <a:latin typeface="Fira Code" panose="020B0809050000020004" pitchFamily="49" charset="0"/>
              <a:ea typeface="Fira Code" panose="020B0809050000020004" pitchFamily="49" charset="0"/>
              <a:cs typeface="Fira Code" panose="020B0809050000020004" pitchFamily="49" charset="0"/>
            </a:endParaRPr>
          </a:p>
        </p:txBody>
      </p:sp>
      <p:sp>
        <p:nvSpPr>
          <p:cNvPr id="19" name="Google Shape;788;p37">
            <a:extLst>
              <a:ext uri="{FF2B5EF4-FFF2-40B4-BE49-F238E27FC236}">
                <a16:creationId xmlns:a16="http://schemas.microsoft.com/office/drawing/2014/main" id="{C432214D-98E9-3B32-9B16-280E94014076}"/>
              </a:ext>
            </a:extLst>
          </p:cNvPr>
          <p:cNvSpPr txBox="1">
            <a:spLocks/>
          </p:cNvSpPr>
          <p:nvPr/>
        </p:nvSpPr>
        <p:spPr>
          <a:xfrm>
            <a:off x="710125" y="4694725"/>
            <a:ext cx="8072062"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3"/>
                </a:solidFill>
              </a:rPr>
              <a:t>Don’t be afraid to ask the facilitator or your table for help!</a:t>
            </a:r>
            <a:endParaRPr lang="en-US" dirty="0">
              <a:solidFill>
                <a:schemeClr val="accent3"/>
              </a:solidFill>
            </a:endParaRPr>
          </a:p>
        </p:txBody>
      </p:sp>
      <p:sp>
        <p:nvSpPr>
          <p:cNvPr id="20" name="Google Shape;465;p27">
            <a:extLst>
              <a:ext uri="{FF2B5EF4-FFF2-40B4-BE49-F238E27FC236}">
                <a16:creationId xmlns:a16="http://schemas.microsoft.com/office/drawing/2014/main" id="{61EA3D8C-18B6-E1F0-8EEF-2A8FE766E042}"/>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21" name="Google Shape;507;p30">
            <a:extLst>
              <a:ext uri="{FF2B5EF4-FFF2-40B4-BE49-F238E27FC236}">
                <a16:creationId xmlns:a16="http://schemas.microsoft.com/office/drawing/2014/main" id="{8D558597-C6DA-9B81-875F-6A2466757777}"/>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practical_exercises.ipynb</a:t>
            </a:r>
            <a:endParaRPr lang="en-US" dirty="0">
              <a:solidFill>
                <a:schemeClr val="accent3"/>
              </a:solidFill>
            </a:endParaRPr>
          </a:p>
        </p:txBody>
      </p:sp>
    </p:spTree>
    <p:extLst>
      <p:ext uri="{BB962C8B-B14F-4D97-AF65-F5344CB8AC3E}">
        <p14:creationId xmlns:p14="http://schemas.microsoft.com/office/powerpoint/2010/main" val="364179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7"/>
          <p:cNvSpPr txBox="1">
            <a:spLocks noGrp="1"/>
          </p:cNvSpPr>
          <p:nvPr>
            <p:ph type="body" idx="1"/>
          </p:nvPr>
        </p:nvSpPr>
        <p:spPr>
          <a:xfrm>
            <a:off x="3486562" y="1893564"/>
            <a:ext cx="5217929" cy="751800"/>
          </a:xfrm>
          <a:prstGeom prst="rect">
            <a:avLst/>
          </a:prstGeom>
        </p:spPr>
        <p:txBody>
          <a:bodyPr spcFirstLastPara="1" wrap="square" lIns="91425" tIns="91425" rIns="91425" bIns="91425" anchor="ctr" anchorCtr="0">
            <a:noAutofit/>
          </a:bodyPr>
          <a:lstStyle/>
          <a:p>
            <a:pPr marL="341342" lvl="0" indent="-265184" algn="l" rtl="0">
              <a:spcBef>
                <a:spcPts val="0"/>
              </a:spcBef>
              <a:spcAft>
                <a:spcPts val="0"/>
              </a:spcAft>
              <a:buSzPts val="1200"/>
              <a:buChar char="∗"/>
            </a:pPr>
            <a:r>
              <a:rPr lang="en-US" dirty="0">
                <a:solidFill>
                  <a:schemeClr val="accent3"/>
                </a:solidFill>
              </a:rPr>
              <a:t>Plot the global SF main sequence</a:t>
            </a:r>
            <a:endParaRPr dirty="0">
              <a:solidFill>
                <a:schemeClr val="accent3"/>
              </a:solidFill>
            </a:endParaRPr>
          </a:p>
          <a:p>
            <a:pPr marL="341342" lvl="0" indent="-265184" algn="l" rtl="0">
              <a:spcBef>
                <a:spcPts val="0"/>
              </a:spcBef>
              <a:spcAft>
                <a:spcPts val="0"/>
              </a:spcAft>
              <a:buSzPts val="1200"/>
              <a:buChar char="∗"/>
            </a:pPr>
            <a:r>
              <a:rPr lang="en-US" dirty="0">
                <a:solidFill>
                  <a:schemeClr val="accent3"/>
                </a:solidFill>
              </a:rPr>
              <a:t>Perform a ‘ridge line’ fit of the SFMS</a:t>
            </a:r>
          </a:p>
          <a:p>
            <a:pPr marL="341342" lvl="0" indent="-265184" algn="l" rtl="0">
              <a:spcBef>
                <a:spcPts val="0"/>
              </a:spcBef>
              <a:spcAft>
                <a:spcPts val="0"/>
              </a:spcAft>
              <a:buSzPts val="1200"/>
              <a:buChar char="∗"/>
            </a:pPr>
            <a:r>
              <a:rPr lang="en-US" dirty="0">
                <a:solidFill>
                  <a:schemeClr val="accent3"/>
                </a:solidFill>
              </a:rPr>
              <a:t>Investigate impact of choices on SFMS slope</a:t>
            </a:r>
            <a:endParaRPr dirty="0">
              <a:solidFill>
                <a:schemeClr val="accent3"/>
              </a:solidFill>
            </a:endParaRPr>
          </a:p>
        </p:txBody>
      </p:sp>
      <p:sp>
        <p:nvSpPr>
          <p:cNvPr id="783" name="Google Shape;783;p37"/>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Your turn</a:t>
            </a:r>
            <a:r>
              <a:rPr lang="en" dirty="0">
                <a:solidFill>
                  <a:schemeClr val="accent6"/>
                </a:solidFill>
              </a:rPr>
              <a:t>{</a:t>
            </a:r>
            <a:endParaRPr dirty="0">
              <a:solidFill>
                <a:schemeClr val="accent6"/>
              </a:solidFill>
            </a:endParaRPr>
          </a:p>
        </p:txBody>
      </p:sp>
      <p:sp>
        <p:nvSpPr>
          <p:cNvPr id="784" name="Google Shape;784;p37"/>
          <p:cNvSpPr txBox="1">
            <a:spLocks noGrp="1"/>
          </p:cNvSpPr>
          <p:nvPr>
            <p:ph type="title" idx="2"/>
          </p:nvPr>
        </p:nvSpPr>
        <p:spPr>
          <a:xfrm flipH="1">
            <a:off x="1590925" y="2039238"/>
            <a:ext cx="2030263"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bg2"/>
                </a:solidFill>
              </a:rPr>
              <a:t>&lt;Notebook 2&gt;</a:t>
            </a:r>
            <a:endParaRPr sz="1800" dirty="0">
              <a:solidFill>
                <a:schemeClr val="bg2"/>
              </a:solidFill>
            </a:endParaRPr>
          </a:p>
        </p:txBody>
      </p:sp>
      <p:sp>
        <p:nvSpPr>
          <p:cNvPr id="785" name="Google Shape;785;p37"/>
          <p:cNvSpPr txBox="1">
            <a:spLocks noGrp="1"/>
          </p:cNvSpPr>
          <p:nvPr>
            <p:ph type="body" idx="3"/>
          </p:nvPr>
        </p:nvSpPr>
        <p:spPr>
          <a:xfrm>
            <a:off x="3621038" y="2852081"/>
            <a:ext cx="4812812" cy="751800"/>
          </a:xfrm>
          <a:prstGeom prst="rect">
            <a:avLst/>
          </a:prstGeom>
        </p:spPr>
        <p:txBody>
          <a:bodyPr spcFirstLastPara="1" wrap="square" lIns="91425" tIns="91425" rIns="91425" bIns="91425" anchor="ctr" anchorCtr="0">
            <a:noAutofit/>
          </a:bodyPr>
          <a:lstStyle/>
          <a:p>
            <a:pPr marL="341342" lvl="0" indent="-265184" algn="l" rtl="0">
              <a:spcBef>
                <a:spcPts val="0"/>
              </a:spcBef>
              <a:spcAft>
                <a:spcPts val="0"/>
              </a:spcAft>
              <a:buSzPts val="1200"/>
              <a:buChar char="∗"/>
            </a:pPr>
            <a:r>
              <a:rPr lang="en-US" dirty="0">
                <a:solidFill>
                  <a:schemeClr val="accent3"/>
                </a:solidFill>
              </a:rPr>
              <a:t>Convert scale factors to lookback times</a:t>
            </a:r>
          </a:p>
          <a:p>
            <a:pPr marL="341342" lvl="0" indent="-265184" algn="l" rtl="0">
              <a:spcBef>
                <a:spcPts val="0"/>
              </a:spcBef>
              <a:spcAft>
                <a:spcPts val="0"/>
              </a:spcAft>
              <a:buSzPts val="1200"/>
              <a:buChar char="∗"/>
            </a:pPr>
            <a:r>
              <a:rPr lang="en-US" dirty="0">
                <a:solidFill>
                  <a:schemeClr val="accent3"/>
                </a:solidFill>
              </a:rPr>
              <a:t>Compute time-averaged SFRs</a:t>
            </a:r>
          </a:p>
          <a:p>
            <a:pPr marL="341342" lvl="0" indent="-265184" algn="l" rtl="0">
              <a:spcBef>
                <a:spcPts val="0"/>
              </a:spcBef>
              <a:spcAft>
                <a:spcPts val="0"/>
              </a:spcAft>
              <a:buSzPts val="1200"/>
              <a:buChar char="∗"/>
            </a:pPr>
            <a:r>
              <a:rPr lang="en-US" dirty="0">
                <a:solidFill>
                  <a:schemeClr val="accent3"/>
                </a:solidFill>
              </a:rPr>
              <a:t>Compute luminosity-weighted ages</a:t>
            </a:r>
            <a:endParaRPr dirty="0">
              <a:solidFill>
                <a:schemeClr val="accent3"/>
              </a:solidFill>
            </a:endParaRPr>
          </a:p>
        </p:txBody>
      </p:sp>
      <p:sp>
        <p:nvSpPr>
          <p:cNvPr id="786" name="Google Shape;786;p37"/>
          <p:cNvSpPr txBox="1">
            <a:spLocks noGrp="1"/>
          </p:cNvSpPr>
          <p:nvPr>
            <p:ph type="title" idx="4"/>
          </p:nvPr>
        </p:nvSpPr>
        <p:spPr>
          <a:xfrm flipH="1">
            <a:off x="1690503" y="2976841"/>
            <a:ext cx="1930535"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tx2"/>
                </a:solidFill>
              </a:rPr>
              <a:t>&lt;Notebook 3&gt;</a:t>
            </a:r>
            <a:endParaRPr sz="1800" dirty="0">
              <a:solidFill>
                <a:schemeClr val="tx2"/>
              </a:solidFill>
            </a:endParaRPr>
          </a:p>
        </p:txBody>
      </p:sp>
      <p:sp>
        <p:nvSpPr>
          <p:cNvPr id="787" name="Google Shape;787;p37"/>
          <p:cNvSpPr txBox="1">
            <a:spLocks noGrp="1"/>
          </p:cNvSpPr>
          <p:nvPr>
            <p:ph type="subTitle" idx="5"/>
          </p:nvPr>
        </p:nvSpPr>
        <p:spPr>
          <a:xfrm>
            <a:off x="1672199" y="1197982"/>
            <a:ext cx="6208741" cy="5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Work on Notebook 2 or 3, depending on your interest&gt;</a:t>
            </a:r>
            <a:endParaRPr dirty="0"/>
          </a:p>
        </p:txBody>
      </p:sp>
      <p:sp>
        <p:nvSpPr>
          <p:cNvPr id="788" name="Google Shape;788;p37"/>
          <p:cNvSpPr txBox="1">
            <a:spLocks noGrp="1"/>
          </p:cNvSpPr>
          <p:nvPr>
            <p:ph type="subTitle" idx="5"/>
          </p:nvPr>
        </p:nvSpPr>
        <p:spPr>
          <a:xfrm>
            <a:off x="710125" y="4694725"/>
            <a:ext cx="8072062"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chemeClr val="accent3"/>
                </a:solidFill>
              </a:rPr>
              <a:t>Don’t be afraid to ask the facilitator or your table for help!</a:t>
            </a:r>
            <a:endParaRPr sz="1400" dirty="0">
              <a:solidFill>
                <a:schemeClr val="accent3"/>
              </a:solidFill>
            </a:endParaRPr>
          </a:p>
        </p:txBody>
      </p:sp>
      <p:grpSp>
        <p:nvGrpSpPr>
          <p:cNvPr id="791" name="Google Shape;791;p37"/>
          <p:cNvGrpSpPr/>
          <p:nvPr/>
        </p:nvGrpSpPr>
        <p:grpSpPr>
          <a:xfrm>
            <a:off x="1084825" y="1152525"/>
            <a:ext cx="506100" cy="3417500"/>
            <a:chOff x="1084825" y="1152525"/>
            <a:chExt cx="506100" cy="3417500"/>
          </a:xfrm>
        </p:grpSpPr>
        <p:sp>
          <p:nvSpPr>
            <p:cNvPr id="792" name="Google Shape;792;p37"/>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793" name="Google Shape;793;p37"/>
            <p:cNvCxnSpPr/>
            <p:nvPr/>
          </p:nvCxnSpPr>
          <p:spPr>
            <a:xfrm>
              <a:off x="1337875" y="1152525"/>
              <a:ext cx="0" cy="2781000"/>
            </a:xfrm>
            <a:prstGeom prst="straightConnector1">
              <a:avLst/>
            </a:prstGeom>
            <a:noFill/>
            <a:ln w="9525" cap="flat" cmpd="sng">
              <a:solidFill>
                <a:schemeClr val="accent4"/>
              </a:solidFill>
              <a:prstDash val="solid"/>
              <a:round/>
              <a:headEnd type="none" w="med" len="med"/>
              <a:tailEnd type="none" w="med" len="med"/>
            </a:ln>
          </p:spPr>
        </p:cxnSp>
      </p:grpSp>
      <p:sp>
        <p:nvSpPr>
          <p:cNvPr id="3" name="TextBox 2">
            <a:extLst>
              <a:ext uri="{FF2B5EF4-FFF2-40B4-BE49-F238E27FC236}">
                <a16:creationId xmlns:a16="http://schemas.microsoft.com/office/drawing/2014/main" id="{7C7C2563-98D3-2DEB-D8A2-B4F7A72DC561}"/>
              </a:ext>
            </a:extLst>
          </p:cNvPr>
          <p:cNvSpPr txBox="1"/>
          <p:nvPr/>
        </p:nvSpPr>
        <p:spPr>
          <a:xfrm>
            <a:off x="1767950" y="3739005"/>
            <a:ext cx="6461647" cy="523220"/>
          </a:xfrm>
          <a:prstGeom prst="rect">
            <a:avLst/>
          </a:prstGeom>
          <a:noFill/>
        </p:spPr>
        <p:txBody>
          <a:bodyPr wrap="square">
            <a:spAutoFit/>
          </a:bodyPr>
          <a:lstStyle/>
          <a:p>
            <a:r>
              <a:rPr lang="en-US" dirty="0">
                <a:solidFill>
                  <a:schemeClr val="accent1"/>
                </a:solidFill>
                <a:latin typeface="Fira Code" panose="020B0809050000020004" pitchFamily="49" charset="0"/>
                <a:ea typeface="Fira Code" panose="020B0809050000020004" pitchFamily="49" charset="0"/>
                <a:cs typeface="Fira Code" panose="020B0809050000020004" pitchFamily="49" charset="0"/>
              </a:rPr>
              <a:t>Done? </a:t>
            </a:r>
            <a:r>
              <a:rPr lang="en-US" dirty="0">
                <a:solidFill>
                  <a:schemeClr val="accent6"/>
                </a:solidFill>
                <a:latin typeface="Fira Code" panose="020B0809050000020004" pitchFamily="49" charset="0"/>
                <a:ea typeface="Fira Code" panose="020B0809050000020004" pitchFamily="49" charset="0"/>
                <a:cs typeface="Fira Code" panose="020B0809050000020004" pitchFamily="49" charset="0"/>
              </a:rPr>
              <a:t>Work on the other notebook, or brainstorm how you could use TNG for your work.</a:t>
            </a:r>
            <a:endParaRPr lang="en-US" dirty="0">
              <a:solidFill>
                <a:schemeClr val="accent1"/>
              </a:solidFill>
              <a:latin typeface="Fira Code" panose="020B0809050000020004" pitchFamily="49" charset="0"/>
              <a:ea typeface="Fira Code" panose="020B0809050000020004" pitchFamily="49" charset="0"/>
              <a:cs typeface="Fira Code" panose="020B0809050000020004" pitchFamily="49" charset="0"/>
            </a:endParaRPr>
          </a:p>
        </p:txBody>
      </p:sp>
      <p:sp>
        <p:nvSpPr>
          <p:cNvPr id="9" name="Google Shape;465;p27">
            <a:extLst>
              <a:ext uri="{FF2B5EF4-FFF2-40B4-BE49-F238E27FC236}">
                <a16:creationId xmlns:a16="http://schemas.microsoft.com/office/drawing/2014/main" id="{220368ED-D180-F79A-DF50-EDAA74596221}"/>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dirty="0">
                <a:solidFill>
                  <a:schemeClr val="accent3"/>
                </a:solidFill>
              </a:rPr>
              <a:t>TNG_workshop.py</a:t>
            </a:r>
          </a:p>
        </p:txBody>
      </p:sp>
      <p:sp>
        <p:nvSpPr>
          <p:cNvPr id="12" name="Google Shape;507;p30">
            <a:extLst>
              <a:ext uri="{FF2B5EF4-FFF2-40B4-BE49-F238E27FC236}">
                <a16:creationId xmlns:a16="http://schemas.microsoft.com/office/drawing/2014/main" id="{048B4E6E-2C06-E9CD-91DC-C9809057ED51}"/>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practical_exercises.ipynb</a:t>
            </a:r>
            <a:endParaRPr lang="en-US" dirty="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49"/>
          <p:cNvSpPr txBox="1">
            <a:spLocks noGrp="1"/>
          </p:cNvSpPr>
          <p:nvPr>
            <p:ph type="ctrTitle"/>
          </p:nvPr>
        </p:nvSpPr>
        <p:spPr>
          <a:xfrm>
            <a:off x="1139125" y="582056"/>
            <a:ext cx="3064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a:t>
            </a:r>
            <a:r>
              <a:rPr lang="en">
                <a:solidFill>
                  <a:schemeClr val="accent6"/>
                </a:solidFill>
              </a:rPr>
              <a:t>{</a:t>
            </a:r>
            <a:endParaRPr>
              <a:solidFill>
                <a:schemeClr val="accent6"/>
              </a:solidFill>
            </a:endParaRPr>
          </a:p>
        </p:txBody>
      </p:sp>
      <p:sp>
        <p:nvSpPr>
          <p:cNvPr id="2545" name="Google Shape;2545;p49"/>
          <p:cNvSpPr txBox="1">
            <a:spLocks noGrp="1"/>
          </p:cNvSpPr>
          <p:nvPr>
            <p:ph type="subTitle" idx="1"/>
          </p:nvPr>
        </p:nvSpPr>
        <p:spPr>
          <a:xfrm>
            <a:off x="6059448" y="2142361"/>
            <a:ext cx="37206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solidFill>
              </a:rPr>
              <a:t>bnmcd@bu.edu</a:t>
            </a:r>
            <a:endParaRPr dirty="0">
              <a:solidFill>
                <a:schemeClr val="accent3"/>
              </a:solidFill>
            </a:endParaRPr>
          </a:p>
        </p:txBody>
      </p:sp>
      <p:sp>
        <p:nvSpPr>
          <p:cNvPr id="2546" name="Google Shape;2546;p49"/>
          <p:cNvSpPr txBox="1">
            <a:spLocks noGrp="1"/>
          </p:cNvSpPr>
          <p:nvPr>
            <p:ph type="subTitle" idx="2"/>
          </p:nvPr>
        </p:nvSpPr>
        <p:spPr>
          <a:xfrm>
            <a:off x="1487448" y="2234555"/>
            <a:ext cx="45720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endParaRPr dirty="0"/>
          </a:p>
        </p:txBody>
      </p:sp>
      <p:sp>
        <p:nvSpPr>
          <p:cNvPr id="2572" name="Google Shape;2572;p49"/>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3"/>
                </a:solidFill>
              </a:rPr>
              <a:t>t</a:t>
            </a:r>
            <a:r>
              <a:rPr lang="en" sz="1400" dirty="0">
                <a:solidFill>
                  <a:schemeClr val="accent3"/>
                </a:solidFill>
              </a:rPr>
              <a:t>hanks.info</a:t>
            </a:r>
            <a:endParaRPr sz="1400" dirty="0">
              <a:solidFill>
                <a:schemeClr val="accent3"/>
              </a:solidFill>
            </a:endParaRPr>
          </a:p>
        </p:txBody>
      </p:sp>
      <p:grpSp>
        <p:nvGrpSpPr>
          <p:cNvPr id="2573" name="Google Shape;2573;p49"/>
          <p:cNvGrpSpPr/>
          <p:nvPr/>
        </p:nvGrpSpPr>
        <p:grpSpPr>
          <a:xfrm>
            <a:off x="1084825" y="1152525"/>
            <a:ext cx="506100" cy="3417500"/>
            <a:chOff x="1084825" y="1152525"/>
            <a:chExt cx="506100" cy="3417500"/>
          </a:xfrm>
        </p:grpSpPr>
        <p:sp>
          <p:nvSpPr>
            <p:cNvPr id="2574" name="Google Shape;2574;p4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2575" name="Google Shape;2575;p49"/>
            <p:cNvCxnSpPr/>
            <p:nvPr/>
          </p:nvCxnSpPr>
          <p:spPr>
            <a:xfrm>
              <a:off x="1337875" y="1152525"/>
              <a:ext cx="0" cy="2781000"/>
            </a:xfrm>
            <a:prstGeom prst="straightConnector1">
              <a:avLst/>
            </a:prstGeom>
            <a:noFill/>
            <a:ln w="9525" cap="flat" cmpd="sng">
              <a:solidFill>
                <a:schemeClr val="accent4"/>
              </a:solidFill>
              <a:prstDash val="solid"/>
              <a:round/>
              <a:headEnd type="none" w="med" len="med"/>
              <a:tailEnd type="none" w="med" len="med"/>
            </a:ln>
          </p:spPr>
        </p:cxnSp>
      </p:grpSp>
      <p:sp>
        <p:nvSpPr>
          <p:cNvPr id="2" name="Google Shape;2546;p49">
            <a:extLst>
              <a:ext uri="{FF2B5EF4-FFF2-40B4-BE49-F238E27FC236}">
                <a16:creationId xmlns:a16="http://schemas.microsoft.com/office/drawing/2014/main" id="{156A8249-675D-C34C-53E5-7D1148D94B18}"/>
              </a:ext>
            </a:extLst>
          </p:cNvPr>
          <p:cNvSpPr txBox="1">
            <a:spLocks/>
          </p:cNvSpPr>
          <p:nvPr/>
        </p:nvSpPr>
        <p:spPr>
          <a:xfrm>
            <a:off x="1736829" y="1444214"/>
            <a:ext cx="6901479" cy="43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800"/>
              <a:buFont typeface="Fira Code"/>
              <a:buNone/>
              <a:defRPr sz="2000" b="0" i="0" u="none" strike="noStrike" cap="none">
                <a:solidFill>
                  <a:schemeClr val="accent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2800"/>
              <a:buFont typeface="Fira Code"/>
              <a:buNone/>
              <a:defRPr sz="2800" b="0" i="0" u="none" strike="noStrike" cap="none">
                <a:solidFill>
                  <a:schemeClr val="dk2"/>
                </a:solidFill>
                <a:latin typeface="Fira Code"/>
                <a:ea typeface="Fira Code"/>
                <a:cs typeface="Fira Code"/>
                <a:sym typeface="Fira Code"/>
              </a:defRPr>
            </a:lvl9pPr>
          </a:lstStyle>
          <a:p>
            <a:pPr marL="0" indent="0"/>
            <a:r>
              <a:rPr lang="en-US" sz="1600" dirty="0">
                <a:solidFill>
                  <a:schemeClr val="tx2"/>
                </a:solidFill>
              </a:rPr>
              <a:t>Thank you to the </a:t>
            </a:r>
            <a:r>
              <a:rPr lang="en-US" sz="1600" dirty="0">
                <a:solidFill>
                  <a:schemeClr val="bg2"/>
                </a:solidFill>
              </a:rPr>
              <a:t>TNG team and Dylan Nelson </a:t>
            </a:r>
            <a:r>
              <a:rPr lang="en-US" sz="1600" dirty="0">
                <a:solidFill>
                  <a:schemeClr val="tx2"/>
                </a:solidFill>
              </a:rPr>
              <a:t>for the simulation data, API tools, and helpful documentation.</a:t>
            </a:r>
          </a:p>
          <a:p>
            <a:pPr marL="0" indent="0">
              <a:spcBef>
                <a:spcPts val="600"/>
              </a:spcBef>
            </a:pPr>
            <a:r>
              <a:rPr lang="en-US" sz="1600" dirty="0">
                <a:solidFill>
                  <a:schemeClr val="tx2"/>
                </a:solidFill>
              </a:rPr>
              <a:t>Thanks to </a:t>
            </a:r>
            <a:r>
              <a:rPr lang="en-US" sz="1600" dirty="0">
                <a:solidFill>
                  <a:schemeClr val="accent1"/>
                </a:solidFill>
              </a:rPr>
              <a:t>Olivia Curtis </a:t>
            </a:r>
            <a:r>
              <a:rPr lang="en-US" sz="1600" dirty="0">
                <a:solidFill>
                  <a:schemeClr val="tx2"/>
                </a:solidFill>
              </a:rPr>
              <a:t>for improving the notebooks</a:t>
            </a:r>
          </a:p>
        </p:txBody>
      </p:sp>
      <p:sp>
        <p:nvSpPr>
          <p:cNvPr id="3" name="Google Shape;465;p27">
            <a:extLst>
              <a:ext uri="{FF2B5EF4-FFF2-40B4-BE49-F238E27FC236}">
                <a16:creationId xmlns:a16="http://schemas.microsoft.com/office/drawing/2014/main" id="{B34661F9-FC4A-7D99-C830-C8E6EC8E1A48}"/>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lt2"/>
              </a:buClr>
              <a:buSzPts val="1400"/>
              <a:buFont typeface="Montserrat"/>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dirty="0">
                <a:solidFill>
                  <a:schemeClr val="accent3"/>
                </a:solidFill>
              </a:rPr>
              <a:t>TNG_workshop.py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Learning goals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95" name="Google Shape;495;p29"/>
          <p:cNvSpPr txBox="1">
            <a:spLocks noGrp="1"/>
          </p:cNvSpPr>
          <p:nvPr>
            <p:ph type="subTitle" idx="1"/>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Learning_goals</a:t>
            </a:r>
            <a:r>
              <a:rPr lang="en" sz="1400" dirty="0">
                <a:solidFill>
                  <a:schemeClr val="accent3"/>
                </a:solidFill>
              </a:rPr>
              <a:t>.info</a:t>
            </a:r>
            <a:endParaRPr sz="1400" dirty="0">
              <a:solidFill>
                <a:schemeClr val="accent3"/>
              </a:solidFill>
            </a:endParaRPr>
          </a:p>
        </p:txBody>
      </p:sp>
      <p:sp>
        <p:nvSpPr>
          <p:cNvPr id="5" name="Google Shape;465;p27">
            <a:extLst>
              <a:ext uri="{FF2B5EF4-FFF2-40B4-BE49-F238E27FC236}">
                <a16:creationId xmlns:a16="http://schemas.microsoft.com/office/drawing/2014/main" id="{41557B76-0A22-896E-06ED-26BD7600DFC6}"/>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4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en-US"/>
              <a:t>TNG_workshop.py</a:t>
            </a:r>
            <a:endParaRPr lang="en-US" dirty="0"/>
          </a:p>
        </p:txBody>
      </p:sp>
      <p:sp>
        <p:nvSpPr>
          <p:cNvPr id="24" name="TextBox 23">
            <a:extLst>
              <a:ext uri="{FF2B5EF4-FFF2-40B4-BE49-F238E27FC236}">
                <a16:creationId xmlns:a16="http://schemas.microsoft.com/office/drawing/2014/main" id="{0FF08357-0192-08BC-27BE-33A198DFF2FC}"/>
              </a:ext>
            </a:extLst>
          </p:cNvPr>
          <p:cNvSpPr txBox="1"/>
          <p:nvPr/>
        </p:nvSpPr>
        <p:spPr>
          <a:xfrm>
            <a:off x="1394113" y="1059377"/>
            <a:ext cx="7368887" cy="3062377"/>
          </a:xfrm>
          <a:prstGeom prst="rect">
            <a:avLst/>
          </a:prstGeom>
          <a:noFill/>
        </p:spPr>
        <p:txBody>
          <a:bodyPr wrap="square">
            <a:spAutoFit/>
          </a:bodyPr>
          <a:lstStyle/>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Understand the scope and purpose of the </a:t>
            </a:r>
            <a:r>
              <a:rPr lang="en-US" sz="1200" b="0" i="0" dirty="0" err="1">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Illustris</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TNG simulation suite, including available simulations, observational tensions, and limitations to the simulation.</a:t>
            </a:r>
          </a:p>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Navigate and interpret </a:t>
            </a:r>
            <a:r>
              <a:rPr lang="en-US" sz="1200" b="1"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essential TNG data products</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such as Halo/</a:t>
            </a:r>
            <a:r>
              <a:rPr lang="en-US" sz="1200" b="0" i="0" dirty="0" err="1">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Subhalo</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catalogs, supplementary catalogs, merger trees, and particle data.</a:t>
            </a:r>
          </a:p>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Learn to access and manipulate TNG data </a:t>
            </a:r>
            <a:r>
              <a:rPr lang="en-US" sz="1200" b="1"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using the TNG API</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through both browser-based exploration tools and Python API requests.</a:t>
            </a:r>
          </a:p>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Derive observationally comparable parameters relating to star formation from TNG galaxies, including calculating global and </a:t>
            </a:r>
            <a:r>
              <a:rPr lang="en-US" sz="1200" b="1"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star formation rates and determining luminosity-weighted ages</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a:t>
            </a:r>
          </a:p>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Gain practical skills in translating simulation data into meaningful astrophysical insights.</a:t>
            </a:r>
          </a:p>
          <a:p>
            <a:pPr marL="285750" indent="-285750" algn="l">
              <a:spcBef>
                <a:spcPts val="600"/>
              </a:spcBef>
              <a:buClr>
                <a:schemeClr val="accent6"/>
              </a:buClr>
              <a:buFont typeface="Fira Code" panose="020B0809050000020004" pitchFamily="49" charset="0"/>
              <a:buChar char="#"/>
            </a:pP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Apply acquired knowledge and skills to conduct research using </a:t>
            </a:r>
            <a:r>
              <a:rPr lang="en-US" sz="1200" b="0" i="0" dirty="0" err="1">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Illustris</a:t>
            </a:r>
            <a:r>
              <a:rPr lang="en-US" sz="1200" b="0" i="0" dirty="0">
                <a:solidFill>
                  <a:schemeClr val="accent6"/>
                </a:solidFill>
                <a:effectLst/>
                <a:latin typeface="Fira Code" panose="020B0809050000020004" pitchFamily="49" charset="0"/>
                <a:ea typeface="Fira Code" panose="020B0809050000020004" pitchFamily="49" charset="0"/>
                <a:cs typeface="Fira Code" panose="020B0809050000020004" pitchFamily="49" charset="0"/>
              </a:rPr>
              <a:t> TNG data.</a:t>
            </a:r>
          </a:p>
        </p:txBody>
      </p:sp>
    </p:spTree>
    <p:extLst>
      <p:ext uri="{BB962C8B-B14F-4D97-AF65-F5344CB8AC3E}">
        <p14:creationId xmlns:p14="http://schemas.microsoft.com/office/powerpoint/2010/main" val="309575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32550" y="1775113"/>
            <a:ext cx="3660388"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Suite of magnetohydrodynamic cosmological simulations &gt;</a:t>
            </a:r>
            <a:endParaRPr dirty="0"/>
          </a:p>
        </p:txBody>
      </p:sp>
      <p:sp>
        <p:nvSpPr>
          <p:cNvPr id="482" name="Google Shape;482;p29"/>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IllustrisTNG</a:t>
            </a:r>
            <a:endParaRPr dirty="0"/>
          </a:p>
        </p:txBody>
      </p:sp>
      <p:sp>
        <p:nvSpPr>
          <p:cNvPr id="483" name="Google Shape;483;p29"/>
          <p:cNvSpPr txBox="1">
            <a:spLocks noGrp="1"/>
          </p:cNvSpPr>
          <p:nvPr>
            <p:ph type="title" idx="3"/>
          </p:nvPr>
        </p:nvSpPr>
        <p:spPr>
          <a:xfrm flipH="1">
            <a:off x="2850125" y="2419862"/>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22225" y="2755463"/>
            <a:ext cx="3836376"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Distinguish the different types of data available &gt;</a:t>
            </a:r>
            <a:endParaRPr dirty="0"/>
          </a:p>
        </p:txBody>
      </p:sp>
      <p:sp>
        <p:nvSpPr>
          <p:cNvPr id="485" name="Google Shape;485;p29"/>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Data Specifications</a:t>
            </a:r>
            <a:endParaRPr dirty="0">
              <a:solidFill>
                <a:schemeClr val="accent2"/>
              </a:solidFill>
            </a:endParaRPr>
          </a:p>
        </p:txBody>
      </p:sp>
      <p:sp>
        <p:nvSpPr>
          <p:cNvPr id="486" name="Google Shape;486;p29"/>
          <p:cNvSpPr txBox="1">
            <a:spLocks noGrp="1"/>
          </p:cNvSpPr>
          <p:nvPr>
            <p:ph type="title" idx="6"/>
          </p:nvPr>
        </p:nvSpPr>
        <p:spPr>
          <a:xfrm flipH="1">
            <a:off x="4242875" y="3400212"/>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7" name="Google Shape;487;p29"/>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Your turn! Practice in Jupyter Notebooks &gt;</a:t>
            </a:r>
            <a:endParaRPr dirty="0"/>
          </a:p>
        </p:txBody>
      </p:sp>
      <p:sp>
        <p:nvSpPr>
          <p:cNvPr id="488" name="Google Shape;488;p29"/>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Practical Exercise</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tx2"/>
                </a:solidFill>
              </a:rPr>
              <a:t>‘Contents’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95" name="Google Shape;495;p29"/>
          <p:cNvSpPr txBox="1">
            <a:spLocks noGrp="1"/>
          </p:cNvSpPr>
          <p:nvPr>
            <p:ph type="subTitle" idx="1"/>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3"/>
                </a:solidFill>
              </a:rPr>
              <a:t>c</a:t>
            </a:r>
            <a:r>
              <a:rPr lang="en" sz="1400" dirty="0">
                <a:solidFill>
                  <a:schemeClr val="accent3"/>
                </a:solidFill>
              </a:rPr>
              <a:t>ontents.info</a:t>
            </a:r>
            <a:endParaRPr sz="1400" dirty="0">
              <a:solidFill>
                <a:schemeClr val="accent3"/>
              </a:solidFill>
            </a:endParaRPr>
          </a:p>
        </p:txBody>
      </p:sp>
      <p:sp>
        <p:nvSpPr>
          <p:cNvPr id="5" name="Google Shape;465;p27">
            <a:extLst>
              <a:ext uri="{FF2B5EF4-FFF2-40B4-BE49-F238E27FC236}">
                <a16:creationId xmlns:a16="http://schemas.microsoft.com/office/drawing/2014/main" id="{41557B76-0A22-896E-06ED-26BD7600DFC6}"/>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4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en-US"/>
              <a:t>TNG_workshop.py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2054663" y="586975"/>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01 </a:t>
            </a:r>
            <a:r>
              <a:rPr lang="en" sz="5000">
                <a:solidFill>
                  <a:schemeClr val="accent6"/>
                </a:solidFill>
              </a:rPr>
              <a:t>{</a:t>
            </a:r>
            <a:endParaRPr sz="5000">
              <a:solidFill>
                <a:schemeClr val="accent6"/>
              </a:solidFill>
            </a:endParaRPr>
          </a:p>
        </p:txBody>
      </p:sp>
      <p:sp>
        <p:nvSpPr>
          <p:cNvPr id="501" name="Google Shape;501;p30"/>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a:t>
            </a:r>
            <a:r>
              <a:rPr lang="en" dirty="0">
                <a:solidFill>
                  <a:schemeClr val="accent1"/>
                </a:solidFill>
              </a:rPr>
              <a:t>About IllustrisTNG</a:t>
            </a:r>
            <a:r>
              <a:rPr lang="en" dirty="0">
                <a:solidFill>
                  <a:schemeClr val="accent6"/>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3038362" y="2448125"/>
            <a:ext cx="4283099"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 Suite of magnetohydrodynamic cosmological simulations &gt;</a:t>
            </a:r>
            <a:endParaRPr dirty="0"/>
          </a:p>
        </p:txBody>
      </p:sp>
      <p:sp>
        <p:nvSpPr>
          <p:cNvPr id="503" name="Google Shape;503;p30"/>
          <p:cNvSpPr txBox="1"/>
          <p:nvPr/>
        </p:nvSpPr>
        <p:spPr>
          <a:xfrm>
            <a:off x="2127375" y="3586575"/>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6"/>
                </a:solidFill>
                <a:latin typeface="Fira Code"/>
                <a:ea typeface="Fira Code"/>
                <a:cs typeface="Fira Code"/>
                <a:sym typeface="Fira Code"/>
              </a:rPr>
              <a:t>}</a:t>
            </a:r>
            <a:endParaRPr sz="500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2380425" y="1478475"/>
            <a:ext cx="0" cy="2108100"/>
          </a:xfrm>
          <a:prstGeom prst="straightConnector1">
            <a:avLst/>
          </a:prstGeom>
          <a:noFill/>
          <a:ln w="9525" cap="flat" cmpd="sng">
            <a:solidFill>
              <a:schemeClr val="accent4"/>
            </a:solidFill>
            <a:prstDash val="solid"/>
            <a:round/>
            <a:headEnd type="none" w="med" len="med"/>
            <a:tailEnd type="none" w="med" len="med"/>
          </a:ln>
        </p:spPr>
      </p:cxnSp>
      <p:sp>
        <p:nvSpPr>
          <p:cNvPr id="507" name="Google Shape;507;p30"/>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accent3"/>
                </a:solidFill>
              </a:rPr>
              <a:t>about_IllustrisTNG.info</a:t>
            </a:r>
            <a:endParaRPr sz="1400" dirty="0">
              <a:solidFill>
                <a:schemeClr val="accent3"/>
              </a:solidFill>
            </a:endParaRPr>
          </a:p>
        </p:txBody>
      </p:sp>
      <p:sp>
        <p:nvSpPr>
          <p:cNvPr id="2" name="Google Shape;465;p27">
            <a:extLst>
              <a:ext uri="{FF2B5EF4-FFF2-40B4-BE49-F238E27FC236}">
                <a16:creationId xmlns:a16="http://schemas.microsoft.com/office/drawing/2014/main" id="{A734013E-5721-A570-BCBC-13B5607B9CCE}"/>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800" b="0" i="0" u="none" strike="noStrike" cap="none">
                <a:solidFill>
                  <a:schemeClr val="accent3"/>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ctr"/>
            <a:r>
              <a:rPr lang="en-US" sz="1400"/>
              <a:t>TNG_workshop.py</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68892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Available Simulations; </a:t>
            </a:r>
            <a:r>
              <a:rPr lang="en" dirty="0">
                <a:solidFill>
                  <a:schemeClr val="accent6"/>
                </a:solidFill>
              </a:rPr>
              <a:t>{</a:t>
            </a:r>
            <a:endParaRPr dirty="0">
              <a:solidFill>
                <a:schemeClr val="accent6"/>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pic>
        <p:nvPicPr>
          <p:cNvPr id="5" name="Picture 4">
            <a:extLst>
              <a:ext uri="{FF2B5EF4-FFF2-40B4-BE49-F238E27FC236}">
                <a16:creationId xmlns:a16="http://schemas.microsoft.com/office/drawing/2014/main" id="{23867812-432A-4DDF-031A-B977AA4280D7}"/>
              </a:ext>
            </a:extLst>
          </p:cNvPr>
          <p:cNvPicPr>
            <a:picLocks noChangeAspect="1"/>
          </p:cNvPicPr>
          <p:nvPr/>
        </p:nvPicPr>
        <p:blipFill rotWithShape="1">
          <a:blip r:embed="rId3"/>
          <a:srcRect r="31713"/>
          <a:stretch/>
        </p:blipFill>
        <p:spPr>
          <a:xfrm>
            <a:off x="1768276" y="1108980"/>
            <a:ext cx="6244225" cy="3413270"/>
          </a:xfrm>
          <a:prstGeom prst="rect">
            <a:avLst/>
          </a:prstGeom>
        </p:spPr>
      </p:pic>
      <p:sp>
        <p:nvSpPr>
          <p:cNvPr id="8" name="Google Shape;465;p27">
            <a:extLst>
              <a:ext uri="{FF2B5EF4-FFF2-40B4-BE49-F238E27FC236}">
                <a16:creationId xmlns:a16="http://schemas.microsoft.com/office/drawing/2014/main" id="{F205D793-1744-8186-2D48-DC22253D92E1}"/>
              </a:ext>
            </a:extLst>
          </p:cNvPr>
          <p:cNvSpPr txBox="1">
            <a:spLocks/>
          </p:cNvSpPr>
          <p:nvPr/>
        </p:nvSpPr>
        <p:spPr>
          <a:xfrm>
            <a:off x="-5975"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1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2100"/>
              <a:buFont typeface="Fira Code"/>
              <a:buNone/>
              <a:defRPr sz="2100" b="0" i="0" u="none" strike="noStrike" cap="none">
                <a:solidFill>
                  <a:schemeClr val="dk2"/>
                </a:solidFill>
                <a:latin typeface="Fira Code"/>
                <a:ea typeface="Fira Code"/>
                <a:cs typeface="Fira Code"/>
                <a:sym typeface="Fira Code"/>
              </a:defRPr>
            </a:lvl9pPr>
          </a:lstStyle>
          <a:p>
            <a:pPr marL="0" indent="0" algn="ctr"/>
            <a:r>
              <a:rPr lang="en-US">
                <a:solidFill>
                  <a:schemeClr val="accent3"/>
                </a:solidFill>
              </a:rPr>
              <a:t>TNG_workshop.py</a:t>
            </a:r>
            <a:endParaRPr lang="en-US" dirty="0">
              <a:solidFill>
                <a:schemeClr val="accent3"/>
              </a:solidFill>
            </a:endParaRPr>
          </a:p>
        </p:txBody>
      </p:sp>
      <p:sp>
        <p:nvSpPr>
          <p:cNvPr id="12" name="Google Shape;507;p30">
            <a:extLst>
              <a:ext uri="{FF2B5EF4-FFF2-40B4-BE49-F238E27FC236}">
                <a16:creationId xmlns:a16="http://schemas.microsoft.com/office/drawing/2014/main" id="{B09DB602-90E8-08FC-A963-EF484D445CDF}"/>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about_IllustrisTNG.info</a:t>
            </a:r>
            <a:endParaRPr lang="en-US" dirty="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A7CB-7CE2-3AF6-AF21-6F5DE6A6BBDA}"/>
              </a:ext>
            </a:extLst>
          </p:cNvPr>
          <p:cNvSpPr>
            <a:spLocks noGrp="1"/>
          </p:cNvSpPr>
          <p:nvPr>
            <p:ph type="title"/>
          </p:nvPr>
        </p:nvSpPr>
        <p:spPr/>
        <p:txBody>
          <a:bodyPr/>
          <a:lstStyle/>
          <a:p>
            <a:r>
              <a:rPr lang="en-US" dirty="0"/>
              <a:t>SF and AGN Feedback modeling</a:t>
            </a:r>
          </a:p>
        </p:txBody>
      </p:sp>
      <p:sp>
        <p:nvSpPr>
          <p:cNvPr id="3" name="Google Shape;465;p27">
            <a:extLst>
              <a:ext uri="{FF2B5EF4-FFF2-40B4-BE49-F238E27FC236}">
                <a16:creationId xmlns:a16="http://schemas.microsoft.com/office/drawing/2014/main" id="{CC2B2241-6C29-47A7-FECE-3380B2BCFE9A}"/>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4" name="Google Shape;507;p30">
            <a:extLst>
              <a:ext uri="{FF2B5EF4-FFF2-40B4-BE49-F238E27FC236}">
                <a16:creationId xmlns:a16="http://schemas.microsoft.com/office/drawing/2014/main" id="{FA3FF703-A801-A4DE-F4A1-027D840BC558}"/>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about_IllustrisTNG.info</a:t>
            </a:r>
            <a:endParaRPr lang="en-US" dirty="0">
              <a:solidFill>
                <a:schemeClr val="accent3"/>
              </a:solidFill>
            </a:endParaRPr>
          </a:p>
        </p:txBody>
      </p:sp>
      <p:pic>
        <p:nvPicPr>
          <p:cNvPr id="6" name="Picture 5">
            <a:extLst>
              <a:ext uri="{FF2B5EF4-FFF2-40B4-BE49-F238E27FC236}">
                <a16:creationId xmlns:a16="http://schemas.microsoft.com/office/drawing/2014/main" id="{700A258E-C8F8-72B6-239B-C0C9174AD757}"/>
              </a:ext>
            </a:extLst>
          </p:cNvPr>
          <p:cNvPicPr>
            <a:picLocks noChangeAspect="1"/>
          </p:cNvPicPr>
          <p:nvPr/>
        </p:nvPicPr>
        <p:blipFill rotWithShape="1">
          <a:blip r:embed="rId3"/>
          <a:srcRect t="36877" r="11382"/>
          <a:stretch/>
        </p:blipFill>
        <p:spPr>
          <a:xfrm>
            <a:off x="601689" y="3605932"/>
            <a:ext cx="3993308" cy="1407557"/>
          </a:xfrm>
          <a:prstGeom prst="rect">
            <a:avLst/>
          </a:prstGeom>
        </p:spPr>
      </p:pic>
      <p:sp>
        <p:nvSpPr>
          <p:cNvPr id="7" name="Google Shape;637;p34">
            <a:extLst>
              <a:ext uri="{FF2B5EF4-FFF2-40B4-BE49-F238E27FC236}">
                <a16:creationId xmlns:a16="http://schemas.microsoft.com/office/drawing/2014/main" id="{FE2E78BE-1449-6D0C-62ED-EE7123D846E7}"/>
              </a:ext>
            </a:extLst>
          </p:cNvPr>
          <p:cNvSpPr txBox="1"/>
          <p:nvPr/>
        </p:nvSpPr>
        <p:spPr>
          <a:xfrm>
            <a:off x="1102271" y="993850"/>
            <a:ext cx="3468451" cy="2742132"/>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Stars form stochastically in gas cells above a density threshold of 0.13 cm</a:t>
            </a:r>
            <a:r>
              <a:rPr lang="en-US" baseline="30000" dirty="0">
                <a:solidFill>
                  <a:schemeClr val="accent3"/>
                </a:solidFill>
                <a:latin typeface="Fira Code"/>
                <a:ea typeface="Fira Code"/>
                <a:cs typeface="Fira Code"/>
                <a:sym typeface="Fira Code"/>
              </a:rPr>
              <a:t>-3</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Model includes gas cooling, stellar evolution, gas recycling, chemical enrichment, </a:t>
            </a:r>
            <a:r>
              <a:rPr lang="en-US" dirty="0" err="1">
                <a:solidFill>
                  <a:schemeClr val="accent3"/>
                </a:solidFill>
                <a:latin typeface="Fira Code"/>
                <a:ea typeface="Fira Code"/>
                <a:cs typeface="Fira Code"/>
                <a:sym typeface="Fira Code"/>
              </a:rPr>
              <a:t>SNe</a:t>
            </a:r>
            <a:r>
              <a:rPr lang="en-US" dirty="0">
                <a:solidFill>
                  <a:schemeClr val="accent3"/>
                </a:solidFill>
                <a:latin typeface="Fira Code"/>
                <a:ea typeface="Fira Code"/>
                <a:cs typeface="Fira Code"/>
                <a:sym typeface="Fira Code"/>
              </a:rPr>
              <a:t>-driven kinetic stellar feedback</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SMBH: seeding, accretion, merging, feedback</a:t>
            </a:r>
          </a:p>
        </p:txBody>
      </p:sp>
      <p:sp>
        <p:nvSpPr>
          <p:cNvPr id="10" name="Google Shape;172;p20">
            <a:extLst>
              <a:ext uri="{FF2B5EF4-FFF2-40B4-BE49-F238E27FC236}">
                <a16:creationId xmlns:a16="http://schemas.microsoft.com/office/drawing/2014/main" id="{2E7B8038-1A96-865B-69C6-ED24578C6074}"/>
              </a:ext>
            </a:extLst>
          </p:cNvPr>
          <p:cNvSpPr/>
          <p:nvPr/>
        </p:nvSpPr>
        <p:spPr>
          <a:xfrm>
            <a:off x="5929343" y="1364025"/>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a:ea typeface="Roboto"/>
                <a:cs typeface="Roboto"/>
                <a:sym typeface="Roboto"/>
              </a:rPr>
              <a:t>AGN Feedback</a:t>
            </a:r>
            <a:endParaRPr>
              <a:solidFill>
                <a:schemeClr val="dk1"/>
              </a:solidFill>
            </a:endParaRPr>
          </a:p>
        </p:txBody>
      </p:sp>
      <p:sp>
        <p:nvSpPr>
          <p:cNvPr id="11" name="Google Shape;173;p20">
            <a:extLst>
              <a:ext uri="{FF2B5EF4-FFF2-40B4-BE49-F238E27FC236}">
                <a16:creationId xmlns:a16="http://schemas.microsoft.com/office/drawing/2014/main" id="{557D9860-BE63-97E7-D5A4-CD619CA0FE36}"/>
              </a:ext>
            </a:extLst>
          </p:cNvPr>
          <p:cNvSpPr/>
          <p:nvPr/>
        </p:nvSpPr>
        <p:spPr>
          <a:xfrm>
            <a:off x="7222640" y="2342126"/>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Roboto"/>
                <a:ea typeface="Roboto"/>
                <a:cs typeface="Roboto"/>
                <a:sym typeface="Roboto"/>
              </a:rPr>
              <a:t>Low-Accretion</a:t>
            </a:r>
            <a:endParaRPr sz="1000" dirty="0">
              <a:solidFill>
                <a:schemeClr val="dk1"/>
              </a:solidFill>
              <a:latin typeface="Roboto"/>
              <a:ea typeface="Roboto"/>
              <a:cs typeface="Roboto"/>
              <a:sym typeface="Roboto"/>
            </a:endParaRPr>
          </a:p>
          <a:p>
            <a:pPr marL="0" lvl="0" indent="0" algn="ctr" rtl="0">
              <a:spcBef>
                <a:spcPts val="0"/>
              </a:spcBef>
              <a:spcAft>
                <a:spcPts val="0"/>
              </a:spcAft>
              <a:buNone/>
            </a:pPr>
            <a:r>
              <a:rPr lang="en" sz="1000" dirty="0">
                <a:solidFill>
                  <a:schemeClr val="tx1"/>
                </a:solidFill>
                <a:latin typeface="Roboto"/>
                <a:ea typeface="Roboto"/>
                <a:cs typeface="Roboto"/>
                <a:sym typeface="Roboto"/>
              </a:rPr>
              <a:t>“Kinetic Mode”</a:t>
            </a:r>
            <a:endParaRPr sz="1000" dirty="0">
              <a:solidFill>
                <a:schemeClr val="tx1"/>
              </a:solidFill>
              <a:latin typeface="Roboto"/>
              <a:ea typeface="Roboto"/>
              <a:cs typeface="Roboto"/>
              <a:sym typeface="Roboto"/>
            </a:endParaRPr>
          </a:p>
        </p:txBody>
      </p:sp>
      <p:sp>
        <p:nvSpPr>
          <p:cNvPr id="12" name="Google Shape;174;p20">
            <a:extLst>
              <a:ext uri="{FF2B5EF4-FFF2-40B4-BE49-F238E27FC236}">
                <a16:creationId xmlns:a16="http://schemas.microsoft.com/office/drawing/2014/main" id="{C33C8B7B-F590-0092-E239-8372778FA502}"/>
              </a:ext>
            </a:extLst>
          </p:cNvPr>
          <p:cNvSpPr/>
          <p:nvPr/>
        </p:nvSpPr>
        <p:spPr>
          <a:xfrm>
            <a:off x="4955247" y="2342076"/>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a:ea typeface="Roboto"/>
                <a:cs typeface="Roboto"/>
                <a:sym typeface="Roboto"/>
              </a:rPr>
              <a:t>High-Accretion</a:t>
            </a:r>
            <a:endParaRPr sz="1000">
              <a:solidFill>
                <a:schemeClr val="dk1"/>
              </a:solidFill>
              <a:latin typeface="Roboto"/>
              <a:ea typeface="Roboto"/>
              <a:cs typeface="Roboto"/>
              <a:sym typeface="Roboto"/>
            </a:endParaRPr>
          </a:p>
          <a:p>
            <a:pPr marL="0" lvl="0" indent="0" algn="ctr" rtl="0">
              <a:spcBef>
                <a:spcPts val="0"/>
              </a:spcBef>
              <a:spcAft>
                <a:spcPts val="0"/>
              </a:spcAft>
              <a:buNone/>
            </a:pPr>
            <a:r>
              <a:rPr lang="en" sz="1000">
                <a:solidFill>
                  <a:schemeClr val="dk1"/>
                </a:solidFill>
                <a:latin typeface="Roboto"/>
                <a:ea typeface="Roboto"/>
                <a:cs typeface="Roboto"/>
                <a:sym typeface="Roboto"/>
              </a:rPr>
              <a:t>“Quasar Mode”</a:t>
            </a:r>
            <a:endParaRPr sz="1000">
              <a:solidFill>
                <a:schemeClr val="dk1"/>
              </a:solidFill>
              <a:latin typeface="Roboto"/>
              <a:ea typeface="Roboto"/>
              <a:cs typeface="Roboto"/>
              <a:sym typeface="Roboto"/>
            </a:endParaRPr>
          </a:p>
        </p:txBody>
      </p:sp>
      <p:sp>
        <p:nvSpPr>
          <p:cNvPr id="13" name="Google Shape;175;p20">
            <a:extLst>
              <a:ext uri="{FF2B5EF4-FFF2-40B4-BE49-F238E27FC236}">
                <a16:creationId xmlns:a16="http://schemas.microsoft.com/office/drawing/2014/main" id="{C0A965C1-21AE-4F22-251E-27F1DF9BCBD4}"/>
              </a:ext>
            </a:extLst>
          </p:cNvPr>
          <p:cNvSpPr/>
          <p:nvPr/>
        </p:nvSpPr>
        <p:spPr>
          <a:xfrm>
            <a:off x="4955250" y="3610774"/>
            <a:ext cx="1538100" cy="53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Roboto"/>
                <a:ea typeface="Roboto"/>
                <a:cs typeface="Roboto"/>
                <a:sym typeface="Roboto"/>
              </a:rPr>
              <a:t>Thermal energy injected into surrounding gas</a:t>
            </a:r>
            <a:endParaRPr dirty="0">
              <a:solidFill>
                <a:schemeClr val="dk1"/>
              </a:solidFill>
            </a:endParaRPr>
          </a:p>
        </p:txBody>
      </p:sp>
      <p:sp>
        <p:nvSpPr>
          <p:cNvPr id="14" name="Google Shape;176;p20">
            <a:extLst>
              <a:ext uri="{FF2B5EF4-FFF2-40B4-BE49-F238E27FC236}">
                <a16:creationId xmlns:a16="http://schemas.microsoft.com/office/drawing/2014/main" id="{1AAD3968-B0D8-F46D-E79B-2C3F9B0F6FB5}"/>
              </a:ext>
            </a:extLst>
          </p:cNvPr>
          <p:cNvSpPr/>
          <p:nvPr/>
        </p:nvSpPr>
        <p:spPr>
          <a:xfrm>
            <a:off x="7222650" y="3610774"/>
            <a:ext cx="1538100" cy="53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a:ea typeface="Roboto"/>
                <a:cs typeface="Roboto"/>
                <a:sym typeface="Roboto"/>
              </a:rPr>
              <a:t>Kinetic energy injected into surrounding gas</a:t>
            </a:r>
            <a:endParaRPr>
              <a:solidFill>
                <a:schemeClr val="dk1"/>
              </a:solidFill>
            </a:endParaRPr>
          </a:p>
        </p:txBody>
      </p:sp>
      <p:cxnSp>
        <p:nvCxnSpPr>
          <p:cNvPr id="15" name="Google Shape;177;p20">
            <a:extLst>
              <a:ext uri="{FF2B5EF4-FFF2-40B4-BE49-F238E27FC236}">
                <a16:creationId xmlns:a16="http://schemas.microsoft.com/office/drawing/2014/main" id="{32676400-65B5-02AD-2FB5-AC4BB51C9279}"/>
              </a:ext>
            </a:extLst>
          </p:cNvPr>
          <p:cNvCxnSpPr>
            <a:stCxn id="10" idx="2"/>
            <a:endCxn id="11" idx="0"/>
          </p:cNvCxnSpPr>
          <p:nvPr/>
        </p:nvCxnSpPr>
        <p:spPr>
          <a:xfrm rot="-5400000" flipH="1">
            <a:off x="7077293" y="1427625"/>
            <a:ext cx="535500" cy="1293300"/>
          </a:xfrm>
          <a:prstGeom prst="bentConnector3">
            <a:avLst>
              <a:gd name="adj1" fmla="val 50009"/>
            </a:avLst>
          </a:prstGeom>
          <a:noFill/>
          <a:ln w="9525" cap="flat" cmpd="sng">
            <a:solidFill>
              <a:srgbClr val="C2C2C2"/>
            </a:solidFill>
            <a:prstDash val="solid"/>
            <a:round/>
            <a:headEnd type="none" w="sm" len="sm"/>
            <a:tailEnd type="none" w="sm" len="sm"/>
          </a:ln>
        </p:spPr>
      </p:cxnSp>
      <p:cxnSp>
        <p:nvCxnSpPr>
          <p:cNvPr id="16" name="Google Shape;178;p20">
            <a:extLst>
              <a:ext uri="{FF2B5EF4-FFF2-40B4-BE49-F238E27FC236}">
                <a16:creationId xmlns:a16="http://schemas.microsoft.com/office/drawing/2014/main" id="{D917610B-306E-EAD3-7ACC-DBAC33487750}"/>
              </a:ext>
            </a:extLst>
          </p:cNvPr>
          <p:cNvCxnSpPr>
            <a:stCxn id="12" idx="0"/>
            <a:endCxn id="10" idx="2"/>
          </p:cNvCxnSpPr>
          <p:nvPr/>
        </p:nvCxnSpPr>
        <p:spPr>
          <a:xfrm rot="-5400000">
            <a:off x="5943597" y="1587276"/>
            <a:ext cx="535500" cy="974100"/>
          </a:xfrm>
          <a:prstGeom prst="bentConnector3">
            <a:avLst>
              <a:gd name="adj1" fmla="val 50005"/>
            </a:avLst>
          </a:prstGeom>
          <a:noFill/>
          <a:ln w="9525" cap="flat" cmpd="sng">
            <a:solidFill>
              <a:srgbClr val="C2C2C2"/>
            </a:solidFill>
            <a:prstDash val="solid"/>
            <a:round/>
            <a:headEnd type="none" w="sm" len="sm"/>
            <a:tailEnd type="none" w="sm" len="sm"/>
          </a:ln>
        </p:spPr>
      </p:cxnSp>
      <p:cxnSp>
        <p:nvCxnSpPr>
          <p:cNvPr id="17" name="Google Shape;179;p20">
            <a:extLst>
              <a:ext uri="{FF2B5EF4-FFF2-40B4-BE49-F238E27FC236}">
                <a16:creationId xmlns:a16="http://schemas.microsoft.com/office/drawing/2014/main" id="{CB040B3A-AFE1-51BA-7656-844D1602EEE2}"/>
              </a:ext>
            </a:extLst>
          </p:cNvPr>
          <p:cNvCxnSpPr>
            <a:stCxn id="12" idx="2"/>
            <a:endCxn id="13" idx="0"/>
          </p:cNvCxnSpPr>
          <p:nvPr/>
        </p:nvCxnSpPr>
        <p:spPr>
          <a:xfrm rot="-5400000" flipH="1">
            <a:off x="5311497" y="3197376"/>
            <a:ext cx="826200" cy="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8" name="Google Shape;180;p20">
            <a:extLst>
              <a:ext uri="{FF2B5EF4-FFF2-40B4-BE49-F238E27FC236}">
                <a16:creationId xmlns:a16="http://schemas.microsoft.com/office/drawing/2014/main" id="{111FE9D9-10DA-31EA-2CE7-FE3FA948F4DE}"/>
              </a:ext>
            </a:extLst>
          </p:cNvPr>
          <p:cNvCxnSpPr>
            <a:stCxn id="11" idx="2"/>
            <a:endCxn id="14" idx="0"/>
          </p:cNvCxnSpPr>
          <p:nvPr/>
        </p:nvCxnSpPr>
        <p:spPr>
          <a:xfrm rot="-5400000" flipH="1">
            <a:off x="7578890" y="3197426"/>
            <a:ext cx="826200" cy="600"/>
          </a:xfrm>
          <a:prstGeom prst="bentConnector3">
            <a:avLst>
              <a:gd name="adj1" fmla="val 49997"/>
            </a:avLst>
          </a:prstGeom>
          <a:noFill/>
          <a:ln w="9525" cap="flat" cmpd="sng">
            <a:solidFill>
              <a:srgbClr val="C2C2C2"/>
            </a:solidFill>
            <a:prstDash val="solid"/>
            <a:round/>
            <a:headEnd type="none" w="sm" len="sm"/>
            <a:tailEnd type="none" w="sm" len="sm"/>
          </a:ln>
        </p:spPr>
      </p:cxnSp>
      <p:sp>
        <p:nvSpPr>
          <p:cNvPr id="23" name="Google Shape;642;p34">
            <a:extLst>
              <a:ext uri="{FF2B5EF4-FFF2-40B4-BE49-F238E27FC236}">
                <a16:creationId xmlns:a16="http://schemas.microsoft.com/office/drawing/2014/main" id="{98736FF7-FA83-9C1D-74ED-FA0A5846EA0A}"/>
              </a:ext>
            </a:extLst>
          </p:cNvPr>
          <p:cNvSpPr txBox="1"/>
          <p:nvPr/>
        </p:nvSpPr>
        <p:spPr>
          <a:xfrm>
            <a:off x="4612352" y="4322748"/>
            <a:ext cx="3147521" cy="7858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2"/>
                </a:solidFill>
                <a:latin typeface="Fira Code"/>
                <a:ea typeface="Fira Code"/>
                <a:cs typeface="Fira Code"/>
                <a:sym typeface="Wingdings" panose="05000000000000000000" pitchFamily="2" charset="2"/>
              </a:rPr>
              <a:t> </a:t>
            </a:r>
            <a:r>
              <a:rPr lang="en-US" sz="2000" dirty="0">
                <a:solidFill>
                  <a:schemeClr val="accent2"/>
                </a:solidFill>
                <a:latin typeface="Fira Code"/>
                <a:ea typeface="Fira Code"/>
                <a:cs typeface="Fira Code"/>
                <a:sym typeface="Fira Code"/>
              </a:rPr>
              <a:t>methods papers</a:t>
            </a:r>
            <a:endParaRPr sz="2000" dirty="0">
              <a:solidFill>
                <a:schemeClr val="accent2"/>
              </a:solidFill>
              <a:latin typeface="Fira Code"/>
              <a:ea typeface="Fira Code"/>
              <a:cs typeface="Fira Code"/>
              <a:sym typeface="Fira Code"/>
            </a:endParaRPr>
          </a:p>
        </p:txBody>
      </p:sp>
    </p:spTree>
    <p:extLst>
      <p:ext uri="{BB962C8B-B14F-4D97-AF65-F5344CB8AC3E}">
        <p14:creationId xmlns:p14="http://schemas.microsoft.com/office/powerpoint/2010/main" val="9373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0987-D241-BEF1-96BE-D84327B42A30}"/>
              </a:ext>
            </a:extLst>
          </p:cNvPr>
          <p:cNvSpPr>
            <a:spLocks noGrp="1"/>
          </p:cNvSpPr>
          <p:nvPr>
            <p:ph type="title"/>
          </p:nvPr>
        </p:nvSpPr>
        <p:spPr/>
        <p:txBody>
          <a:bodyPr/>
          <a:lstStyle/>
          <a:p>
            <a:r>
              <a:rPr lang="en-US" dirty="0"/>
              <a:t>Calibration and Validation</a:t>
            </a:r>
          </a:p>
        </p:txBody>
      </p:sp>
      <p:sp>
        <p:nvSpPr>
          <p:cNvPr id="3" name="Google Shape;465;p27">
            <a:extLst>
              <a:ext uri="{FF2B5EF4-FFF2-40B4-BE49-F238E27FC236}">
                <a16:creationId xmlns:a16="http://schemas.microsoft.com/office/drawing/2014/main" id="{303DC730-0BA9-373D-3A6C-025C476D7E52}"/>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4" name="Google Shape;507;p30">
            <a:extLst>
              <a:ext uri="{FF2B5EF4-FFF2-40B4-BE49-F238E27FC236}">
                <a16:creationId xmlns:a16="http://schemas.microsoft.com/office/drawing/2014/main" id="{6581BE80-4404-6D18-26B8-52421AE2B0F7}"/>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about_IllustrisTNG.info</a:t>
            </a:r>
            <a:endParaRPr lang="en-US" dirty="0">
              <a:solidFill>
                <a:schemeClr val="accent3"/>
              </a:solidFill>
            </a:endParaRPr>
          </a:p>
        </p:txBody>
      </p:sp>
      <p:sp>
        <p:nvSpPr>
          <p:cNvPr id="7" name="Google Shape;637;p34">
            <a:extLst>
              <a:ext uri="{FF2B5EF4-FFF2-40B4-BE49-F238E27FC236}">
                <a16:creationId xmlns:a16="http://schemas.microsoft.com/office/drawing/2014/main" id="{239CDCEB-17A5-52D0-3BBE-0F5832A3DCBF}"/>
              </a:ext>
            </a:extLst>
          </p:cNvPr>
          <p:cNvSpPr txBox="1"/>
          <p:nvPr/>
        </p:nvSpPr>
        <p:spPr>
          <a:xfrm>
            <a:off x="1038638" y="1123900"/>
            <a:ext cx="3990562" cy="3503518"/>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sz="1600" dirty="0">
                <a:solidFill>
                  <a:schemeClr val="accent2"/>
                </a:solidFill>
                <a:latin typeface="Fira Code"/>
                <a:ea typeface="Fira Code"/>
                <a:cs typeface="Fira Code"/>
                <a:sym typeface="Fira Code"/>
              </a:rPr>
              <a:t>Calibration:</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reproduce observed galaxy properties at z=0, including:</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galaxy stellar mass function and stellar-to-halo mass relation</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total gas mass content within virial radius of massive groups</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stellar mass – stellar size and BH – galaxy mass relation</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at z&lt;10, the shape of cosmic SFR density</a:t>
            </a:r>
          </a:p>
        </p:txBody>
      </p:sp>
      <p:sp>
        <p:nvSpPr>
          <p:cNvPr id="9" name="Google Shape;637;p34">
            <a:extLst>
              <a:ext uri="{FF2B5EF4-FFF2-40B4-BE49-F238E27FC236}">
                <a16:creationId xmlns:a16="http://schemas.microsoft.com/office/drawing/2014/main" id="{F631EE4E-4DB4-6825-3D73-E98A04097020}"/>
              </a:ext>
            </a:extLst>
          </p:cNvPr>
          <p:cNvSpPr txBox="1"/>
          <p:nvPr/>
        </p:nvSpPr>
        <p:spPr>
          <a:xfrm>
            <a:off x="4862718" y="1257775"/>
            <a:ext cx="4433681" cy="3503518"/>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sz="1600" dirty="0">
                <a:solidFill>
                  <a:schemeClr val="accent1"/>
                </a:solidFill>
                <a:latin typeface="Fira Code"/>
                <a:ea typeface="Fira Code"/>
                <a:cs typeface="Fira Code"/>
                <a:sym typeface="Fira Code"/>
              </a:rPr>
              <a:t>Validation:</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comparable to observations in several regimes not tuned to, incl:</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radial distribution of SF properties</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galaxy populations, galactic structural and stellar population properties</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red sequence and blue cloud of galaxies (Nelson+ 2018a)</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galaxy stellar mass functions up to z∼4 (</a:t>
            </a:r>
            <a:r>
              <a:rPr lang="en-US" dirty="0" err="1">
                <a:solidFill>
                  <a:schemeClr val="accent3"/>
                </a:solidFill>
                <a:latin typeface="Fira Code"/>
                <a:ea typeface="Fira Code"/>
                <a:cs typeface="Fira Code"/>
                <a:sym typeface="Fira Code"/>
              </a:rPr>
              <a:t>Pillepich</a:t>
            </a:r>
            <a:r>
              <a:rPr lang="en-US" dirty="0">
                <a:solidFill>
                  <a:schemeClr val="accent3"/>
                </a:solidFill>
                <a:latin typeface="Fira Code"/>
                <a:ea typeface="Fira Code"/>
                <a:cs typeface="Fira Code"/>
                <a:sym typeface="Fira Code"/>
              </a:rPr>
              <a:t>+ 2018b)</a:t>
            </a:r>
          </a:p>
          <a:p>
            <a:pPr marL="0" lvl="0" indent="0" algn="l" rtl="0">
              <a:spcBef>
                <a:spcPts val="600"/>
              </a:spcBef>
              <a:spcAft>
                <a:spcPts val="0"/>
              </a:spcAft>
              <a:buNone/>
            </a:pPr>
            <a:r>
              <a:rPr lang="en-US" dirty="0">
                <a:solidFill>
                  <a:schemeClr val="accent3"/>
                </a:solidFill>
                <a:latin typeface="Fira Code"/>
                <a:ea typeface="Fira Code"/>
                <a:cs typeface="Fira Code"/>
                <a:sym typeface="Fira Code"/>
              </a:rPr>
              <a:t># population of quenched galaxies both at low (Weinberger+ 2018) and high redshift (</a:t>
            </a:r>
            <a:r>
              <a:rPr lang="en-US" dirty="0" err="1">
                <a:solidFill>
                  <a:schemeClr val="accent3"/>
                </a:solidFill>
                <a:latin typeface="Fira Code"/>
                <a:ea typeface="Fira Code"/>
                <a:cs typeface="Fira Code"/>
                <a:sym typeface="Fira Code"/>
              </a:rPr>
              <a:t>Hazouhit</a:t>
            </a:r>
            <a:r>
              <a:rPr lang="en-US" dirty="0">
                <a:solidFill>
                  <a:schemeClr val="accent3"/>
                </a:solidFill>
                <a:latin typeface="Fira Code"/>
                <a:ea typeface="Fira Code"/>
                <a:cs typeface="Fira Code"/>
                <a:sym typeface="Fira Code"/>
              </a:rPr>
              <a:t>+ 2018)</a:t>
            </a:r>
          </a:p>
        </p:txBody>
      </p:sp>
      <p:sp>
        <p:nvSpPr>
          <p:cNvPr id="11" name="Rectangle 4">
            <a:extLst>
              <a:ext uri="{FF2B5EF4-FFF2-40B4-BE49-F238E27FC236}">
                <a16:creationId xmlns:a16="http://schemas.microsoft.com/office/drawing/2014/main" id="{10147A21-968C-BC1B-12BA-8E00672369C5}"/>
              </a:ext>
            </a:extLst>
          </p:cNvPr>
          <p:cNvSpPr>
            <a:spLocks noChangeArrowheads="1"/>
          </p:cNvSpPr>
          <p:nvPr/>
        </p:nvSpPr>
        <p:spPr bwMode="auto">
          <a:xfrm>
            <a:off x="173614" y="4682928"/>
            <a:ext cx="46891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6"/>
                </a:solidFill>
                <a:effectLst/>
                <a:latin typeface="Arial" panose="020B0604020202020204" pitchFamily="34" charset="0"/>
              </a:rPr>
              <a:t>Public Data Access </a:t>
            </a:r>
            <a:r>
              <a:rPr kumimoji="0" lang="en-US" altLang="en-US" sz="1100" b="1" i="0" u="none" strike="noStrike" cap="none" normalizeH="0" baseline="0" dirty="0">
                <a:ln>
                  <a:noFill/>
                </a:ln>
                <a:solidFill>
                  <a:schemeClr val="accent6"/>
                </a:solidFill>
                <a:effectLst/>
                <a:latin typeface="Arial" panose="020B0604020202020204" pitchFamily="34" charset="0"/>
                <a:hlinkClick r:id="rId3">
                  <a:extLst>
                    <a:ext uri="{A12FA001-AC4F-418D-AE19-62706E023703}">
                      <ahyp:hlinkClr xmlns:ahyp="http://schemas.microsoft.com/office/drawing/2018/hyperlinkcolor" val="tx"/>
                    </a:ext>
                  </a:extLst>
                </a:hlinkClick>
              </a:rPr>
              <a:t>Overview</a:t>
            </a:r>
            <a:r>
              <a:rPr kumimoji="0" lang="en-US" altLang="en-US" sz="1100" b="1" i="0" u="none" strike="noStrike" cap="none" normalizeH="0" baseline="0" dirty="0">
                <a:ln>
                  <a:noFill/>
                </a:ln>
                <a:solidFill>
                  <a:schemeClr val="accent6"/>
                </a:solidFill>
                <a:effectLst/>
                <a:latin typeface="Arial" panose="020B0604020202020204" pitchFamily="34" charset="0"/>
              </a:rPr>
              <a:t> / Background and Important Details</a:t>
            </a:r>
            <a:endParaRPr kumimoji="0" lang="en-US" altLang="en-US" sz="1200" b="1"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6"/>
              </a:solidFill>
              <a:effectLst/>
              <a:latin typeface="Arial" panose="020B0604020202020204" pitchFamily="34" charset="0"/>
            </a:endParaRPr>
          </a:p>
        </p:txBody>
      </p:sp>
    </p:spTree>
    <p:extLst>
      <p:ext uri="{BB962C8B-B14F-4D97-AF65-F5344CB8AC3E}">
        <p14:creationId xmlns:p14="http://schemas.microsoft.com/office/powerpoint/2010/main" val="341582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02E5-CB0E-8219-05FE-DE7C544231DF}"/>
              </a:ext>
            </a:extLst>
          </p:cNvPr>
          <p:cNvSpPr>
            <a:spLocks noGrp="1"/>
          </p:cNvSpPr>
          <p:nvPr>
            <p:ph type="title"/>
          </p:nvPr>
        </p:nvSpPr>
        <p:spPr/>
        <p:txBody>
          <a:bodyPr/>
          <a:lstStyle/>
          <a:p>
            <a:r>
              <a:rPr lang="en-US" dirty="0"/>
              <a:t>Cautions</a:t>
            </a:r>
          </a:p>
        </p:txBody>
      </p:sp>
      <p:sp>
        <p:nvSpPr>
          <p:cNvPr id="3" name="Google Shape;465;p27">
            <a:extLst>
              <a:ext uri="{FF2B5EF4-FFF2-40B4-BE49-F238E27FC236}">
                <a16:creationId xmlns:a16="http://schemas.microsoft.com/office/drawing/2014/main" id="{E91E9AAB-4222-F629-928D-4142B047CC2D}"/>
              </a:ext>
            </a:extLst>
          </p:cNvPr>
          <p:cNvSpPr txBox="1">
            <a:spLocks/>
          </p:cNvSpPr>
          <p:nvPr/>
        </p:nvSpPr>
        <p:spPr>
          <a:xfrm>
            <a:off x="-5975" y="91525"/>
            <a:ext cx="4572000" cy="357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3"/>
                </a:solidFill>
              </a:rPr>
              <a:t>TNG_workshop.py</a:t>
            </a:r>
            <a:endParaRPr lang="en-US" dirty="0">
              <a:solidFill>
                <a:schemeClr val="accent3"/>
              </a:solidFill>
            </a:endParaRPr>
          </a:p>
        </p:txBody>
      </p:sp>
      <p:sp>
        <p:nvSpPr>
          <p:cNvPr id="4" name="Google Shape;507;p30">
            <a:extLst>
              <a:ext uri="{FF2B5EF4-FFF2-40B4-BE49-F238E27FC236}">
                <a16:creationId xmlns:a16="http://schemas.microsoft.com/office/drawing/2014/main" id="{09689B38-4ACB-1AEC-3925-C24B878B83F0}"/>
              </a:ext>
            </a:extLst>
          </p:cNvPr>
          <p:cNvSpPr txBox="1">
            <a:spLocks/>
          </p:cNvSpPr>
          <p:nvPr/>
        </p:nvSpPr>
        <p:spPr>
          <a:xfrm>
            <a:off x="4572000" y="91525"/>
            <a:ext cx="4572000" cy="3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Char char="■"/>
              <a:defRPr sz="1400" b="0" i="0" u="none" strike="noStrike" cap="none">
                <a:solidFill>
                  <a:schemeClr val="dk2"/>
                </a:solidFill>
                <a:latin typeface="Fira Code"/>
                <a:ea typeface="Fira Code"/>
                <a:cs typeface="Fira Code"/>
                <a:sym typeface="Fira Code"/>
              </a:defRPr>
            </a:lvl9pPr>
          </a:lstStyle>
          <a:p>
            <a:pPr marL="0" indent="0" algn="ctr">
              <a:buFont typeface="Fira Code"/>
              <a:buNone/>
            </a:pPr>
            <a:r>
              <a:rPr lang="en-US">
                <a:solidFill>
                  <a:schemeClr val="accent3"/>
                </a:solidFill>
              </a:rPr>
              <a:t>about_IllustrisTNG.info</a:t>
            </a:r>
            <a:endParaRPr lang="en-US" dirty="0">
              <a:solidFill>
                <a:schemeClr val="accent3"/>
              </a:solidFill>
            </a:endParaRPr>
          </a:p>
        </p:txBody>
      </p:sp>
      <p:sp>
        <p:nvSpPr>
          <p:cNvPr id="9" name="Google Shape;637;p34">
            <a:extLst>
              <a:ext uri="{FF2B5EF4-FFF2-40B4-BE49-F238E27FC236}">
                <a16:creationId xmlns:a16="http://schemas.microsoft.com/office/drawing/2014/main" id="{00BD0CAF-C176-2BF9-93AD-DDAAD20B8199}"/>
              </a:ext>
            </a:extLst>
          </p:cNvPr>
          <p:cNvSpPr txBox="1"/>
          <p:nvPr/>
        </p:nvSpPr>
        <p:spPr>
          <a:xfrm>
            <a:off x="1208708" y="1123900"/>
            <a:ext cx="7395212" cy="3503518"/>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sz="1600" dirty="0">
                <a:solidFill>
                  <a:schemeClr val="accent1"/>
                </a:solidFill>
                <a:latin typeface="Fira Code"/>
                <a:ea typeface="Fira Code"/>
                <a:cs typeface="Fira Code"/>
                <a:sym typeface="Fira Code"/>
              </a:rPr>
              <a:t>Need to balance desire for large sample size with necessary spatial resolution</a:t>
            </a:r>
          </a:p>
          <a:p>
            <a:pPr marL="0" lvl="0" indent="0" algn="l" rtl="0">
              <a:spcBef>
                <a:spcPts val="600"/>
              </a:spcBef>
              <a:spcAft>
                <a:spcPts val="0"/>
              </a:spcAft>
              <a:buNone/>
            </a:pPr>
            <a:endParaRPr lang="en-US" sz="1600" dirty="0">
              <a:solidFill>
                <a:schemeClr val="accent1"/>
              </a:solidFill>
              <a:latin typeface="Fira Code"/>
              <a:ea typeface="Fira Code"/>
              <a:cs typeface="Fira Code"/>
              <a:sym typeface="Fira Code"/>
            </a:endParaRPr>
          </a:p>
          <a:p>
            <a:pPr marL="0" lvl="0" indent="0" algn="l" rtl="0">
              <a:spcBef>
                <a:spcPts val="600"/>
              </a:spcBef>
              <a:spcAft>
                <a:spcPts val="0"/>
              </a:spcAft>
              <a:buNone/>
            </a:pPr>
            <a:r>
              <a:rPr lang="en-US" sz="1600" dirty="0">
                <a:solidFill>
                  <a:schemeClr val="tx2"/>
                </a:solidFill>
                <a:latin typeface="Fira Code"/>
                <a:ea typeface="Fira Code"/>
                <a:cs typeface="Fira Code"/>
                <a:sym typeface="Fira Code"/>
              </a:rPr>
              <a:t>Minimum spatial resolution set by gravitational softening radius</a:t>
            </a:r>
          </a:p>
          <a:p>
            <a:pPr marL="0" lvl="0" indent="0" algn="l" rtl="0">
              <a:spcBef>
                <a:spcPts val="600"/>
              </a:spcBef>
              <a:spcAft>
                <a:spcPts val="0"/>
              </a:spcAft>
              <a:buNone/>
            </a:pPr>
            <a:endParaRPr lang="en-US" sz="1600" dirty="0">
              <a:solidFill>
                <a:schemeClr val="tx2"/>
              </a:solidFill>
              <a:latin typeface="Fira Code"/>
              <a:ea typeface="Fira Code"/>
              <a:cs typeface="Fira Code"/>
              <a:sym typeface="Fira Code"/>
            </a:endParaRPr>
          </a:p>
          <a:p>
            <a:pPr marL="0" lvl="0" indent="0" algn="l" rtl="0">
              <a:spcBef>
                <a:spcPts val="600"/>
              </a:spcBef>
              <a:spcAft>
                <a:spcPts val="0"/>
              </a:spcAft>
              <a:buNone/>
            </a:pPr>
            <a:r>
              <a:rPr lang="en-US" sz="1600" dirty="0">
                <a:solidFill>
                  <a:schemeClr val="bg2"/>
                </a:solidFill>
                <a:latin typeface="Fira Code"/>
                <a:ea typeface="Fira Code"/>
                <a:cs typeface="Fira Code"/>
                <a:sym typeface="Fira Code"/>
              </a:rPr>
              <a:t>Comparison with observations requires careful consideration</a:t>
            </a:r>
          </a:p>
          <a:p>
            <a:pPr marL="0" lvl="0" indent="0" algn="l" rtl="0">
              <a:spcBef>
                <a:spcPts val="600"/>
              </a:spcBef>
              <a:spcAft>
                <a:spcPts val="0"/>
              </a:spcAft>
              <a:buNone/>
            </a:pPr>
            <a:endParaRPr lang="en-US" sz="1600" dirty="0">
              <a:solidFill>
                <a:schemeClr val="bg2"/>
              </a:solidFill>
              <a:latin typeface="Fira Code"/>
              <a:ea typeface="Fira Code"/>
              <a:cs typeface="Fira Code"/>
              <a:sym typeface="Fira Code"/>
            </a:endParaRPr>
          </a:p>
          <a:p>
            <a:pPr marL="0" lvl="0" indent="0" algn="l" rtl="0">
              <a:spcBef>
                <a:spcPts val="600"/>
              </a:spcBef>
              <a:spcAft>
                <a:spcPts val="0"/>
              </a:spcAft>
              <a:buNone/>
            </a:pPr>
            <a:r>
              <a:rPr lang="en-US" sz="1600" dirty="0">
                <a:solidFill>
                  <a:schemeClr val="accent2"/>
                </a:solidFill>
                <a:latin typeface="Fira Code"/>
                <a:ea typeface="Fira Code"/>
                <a:cs typeface="Fira Code"/>
                <a:sym typeface="Fira Code"/>
              </a:rPr>
              <a:t>Some possible tensions with observations listed in background information</a:t>
            </a:r>
          </a:p>
          <a:p>
            <a:pPr marL="0" lvl="0" indent="0" algn="l" rtl="0">
              <a:spcBef>
                <a:spcPts val="600"/>
              </a:spcBef>
              <a:spcAft>
                <a:spcPts val="0"/>
              </a:spcAft>
              <a:buNone/>
            </a:pPr>
            <a:endParaRPr lang="en-US" sz="1600" dirty="0">
              <a:solidFill>
                <a:schemeClr val="accent2"/>
              </a:solidFill>
              <a:latin typeface="Fira Code"/>
              <a:ea typeface="Fira Code"/>
              <a:cs typeface="Fira Code"/>
              <a:sym typeface="Fira Code"/>
            </a:endParaRPr>
          </a:p>
        </p:txBody>
      </p:sp>
    </p:spTree>
    <p:extLst>
      <p:ext uri="{BB962C8B-B14F-4D97-AF65-F5344CB8AC3E}">
        <p14:creationId xmlns:p14="http://schemas.microsoft.com/office/powerpoint/2010/main" val="264908798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14862</TotalTime>
  <Words>6180</Words>
  <Application>Microsoft Office PowerPoint</Application>
  <PresentationFormat>On-screen Show (16:9)</PresentationFormat>
  <Paragraphs>351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Fira Code</vt:lpstr>
      <vt:lpstr>Montserrat</vt:lpstr>
      <vt:lpstr>roboto</vt:lpstr>
      <vt:lpstr>roboto</vt:lpstr>
      <vt:lpstr>Programming Language Workshop for Beginners by Slidesgo</vt:lpstr>
      <vt:lpstr>Exploring IllustrisTNG simulations to derive observationally comparable star formation rates (and metallicities?)</vt:lpstr>
      <vt:lpstr>PowerPoint Presentation</vt:lpstr>
      <vt:lpstr>Learning goals {</vt:lpstr>
      <vt:lpstr>01</vt:lpstr>
      <vt:lpstr>01 {</vt:lpstr>
      <vt:lpstr>Available Simulations; {</vt:lpstr>
      <vt:lpstr>SF and AGN Feedback modeling</vt:lpstr>
      <vt:lpstr>Calibration and Validation</vt:lpstr>
      <vt:lpstr>Cautions</vt:lpstr>
      <vt:lpstr>What Is this ‘Topic About ?’ {</vt:lpstr>
      <vt:lpstr>02 {</vt:lpstr>
      <vt:lpstr>Data Types {</vt:lpstr>
      <vt:lpstr>class group_catalogs:</vt:lpstr>
      <vt:lpstr>class group_catalogs:</vt:lpstr>
      <vt:lpstr>class snapshots:</vt:lpstr>
      <vt:lpstr>class snapshots:</vt:lpstr>
      <vt:lpstr>class merger_trees:</vt:lpstr>
      <vt:lpstr>class supplementary_data_catalogs:</vt:lpstr>
      <vt:lpstr>Troubleshooting; {</vt:lpstr>
      <vt:lpstr>03 {</vt:lpstr>
      <vt:lpstr>Update your API key!</vt:lpstr>
      <vt:lpstr>Your turn: Use the TNG API to download simulation data: Notebook 1</vt:lpstr>
      <vt:lpstr>Your turn{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IllustrisTNG simulations to derive observationally comparable star formation rates and metallicities </dc:title>
  <cp:lastModifiedBy>McDonough, Bryanne</cp:lastModifiedBy>
  <cp:revision>11</cp:revision>
  <dcterms:modified xsi:type="dcterms:W3CDTF">2024-11-07T16:20:30Z</dcterms:modified>
</cp:coreProperties>
</file>